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37"/>
  </p:notesMasterIdLst>
  <p:sldIdLst>
    <p:sldId id="256" r:id="rId2"/>
    <p:sldId id="267" r:id="rId3"/>
    <p:sldId id="273" r:id="rId4"/>
    <p:sldId id="268" r:id="rId5"/>
    <p:sldId id="269" r:id="rId6"/>
    <p:sldId id="270" r:id="rId7"/>
    <p:sldId id="274" r:id="rId8"/>
    <p:sldId id="271" r:id="rId9"/>
    <p:sldId id="272" r:id="rId10"/>
    <p:sldId id="26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75" r:id="rId21"/>
    <p:sldId id="276" r:id="rId22"/>
    <p:sldId id="277" r:id="rId23"/>
    <p:sldId id="278" r:id="rId24"/>
    <p:sldId id="284" r:id="rId25"/>
    <p:sldId id="279" r:id="rId26"/>
    <p:sldId id="280" r:id="rId27"/>
    <p:sldId id="281" r:id="rId28"/>
    <p:sldId id="285" r:id="rId29"/>
    <p:sldId id="286" r:id="rId30"/>
    <p:sldId id="287" r:id="rId31"/>
    <p:sldId id="288" r:id="rId32"/>
    <p:sldId id="282" r:id="rId33"/>
    <p:sldId id="283" r:id="rId34"/>
    <p:sldId id="289" r:id="rId35"/>
    <p:sldId id="290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5"/>
  </p:normalViewPr>
  <p:slideViewPr>
    <p:cSldViewPr snapToGrid="0">
      <p:cViewPr varScale="1">
        <p:scale>
          <a:sx n="143" d="100"/>
          <a:sy n="143" d="100"/>
        </p:scale>
        <p:origin x="760" y="-8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966058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061439a0e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061439a0e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61868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061439a0e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061439a0e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8513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061439a0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061439a0e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35514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061439a0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061439a0e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65522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061439a0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061439a0e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29110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061439a0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061439a0e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121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061439a0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061439a0e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636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061439a0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061439a0e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658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061439a0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061439a0e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4920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061439a0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061439a0e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65801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061439a0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061439a0e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7081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061439a0e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061439a0e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283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061439a0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061439a0e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15298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061439a0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061439a0e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1642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4061439a0e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4061439a0e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7282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061439a0e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061439a0e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012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061439a0e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061439a0e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8342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061439a0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061439a0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5557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061439a0e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061439a0e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6920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061439a0e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061439a0e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5794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061439a0e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061439a0e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504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內文">
  <p:cSld name="TITLE_AND_BODY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756" y="3403637"/>
            <a:ext cx="2481077" cy="2944374"/>
          </a:xfrm>
          <a:prstGeom prst="rect">
            <a:avLst/>
          </a:prstGeom>
        </p:spPr>
      </p:pic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266300" y="196625"/>
            <a:ext cx="45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 dirty="0"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266300" y="1152475"/>
            <a:ext cx="4566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400">
                <a:solidFill>
                  <a:schemeClr val="bg1"/>
                </a:solidFill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pic>
        <p:nvPicPr>
          <p:cNvPr id="24" name="Google Shape;2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29625" y="152400"/>
            <a:ext cx="4565894" cy="59562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" name="Google Shape;25;p5"/>
          <p:cNvCxnSpPr/>
          <p:nvPr/>
        </p:nvCxnSpPr>
        <p:spPr>
          <a:xfrm>
            <a:off x="4612050" y="845525"/>
            <a:ext cx="3874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9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9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9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" y="-1"/>
            <a:ext cx="4763818" cy="4216555"/>
          </a:xfrm>
          <a:prstGeom prst="rect">
            <a:avLst/>
          </a:prstGeom>
        </p:spPr>
      </p:pic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4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iOS </a:t>
            </a:r>
            <a:r>
              <a:rPr lang="en-US" altLang="zh-TW" sz="4400" b="1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D</a:t>
            </a:r>
            <a:r>
              <a:rPr lang="zh-TW" sz="4400" b="1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EH </a:t>
            </a:r>
            <a:r>
              <a:rPr lang="en-US" altLang="zh-TW" sz="4400" b="1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Make II</a:t>
            </a:r>
            <a:endParaRPr sz="4400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61" name="Google Shape;61;p14"/>
          <p:cNvCxnSpPr/>
          <p:nvPr/>
        </p:nvCxnSpPr>
        <p:spPr>
          <a:xfrm>
            <a:off x="1270800" y="2875125"/>
            <a:ext cx="66024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14"/>
          <p:cNvCxnSpPr/>
          <p:nvPr/>
        </p:nvCxnSpPr>
        <p:spPr>
          <a:xfrm>
            <a:off x="3297941" y="2992650"/>
            <a:ext cx="3864300" cy="0"/>
          </a:xfrm>
          <a:prstGeom prst="straightConnector1">
            <a:avLst/>
          </a:prstGeom>
          <a:noFill/>
          <a:ln w="127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3;p14"/>
          <p:cNvCxnSpPr/>
          <p:nvPr/>
        </p:nvCxnSpPr>
        <p:spPr>
          <a:xfrm>
            <a:off x="4014396" y="3110413"/>
            <a:ext cx="27639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400" smtClean="0"/>
              <a:t>1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" y="-1"/>
            <a:ext cx="4763818" cy="4216555"/>
          </a:xfrm>
          <a:prstGeom prst="rect">
            <a:avLst/>
          </a:prstGeom>
        </p:spPr>
      </p:pic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4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iOS EXTN DEH Mini</a:t>
            </a:r>
            <a:endParaRPr sz="4400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61" name="Google Shape;61;p14"/>
          <p:cNvCxnSpPr/>
          <p:nvPr/>
        </p:nvCxnSpPr>
        <p:spPr>
          <a:xfrm>
            <a:off x="1270800" y="2875125"/>
            <a:ext cx="66024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14"/>
          <p:cNvCxnSpPr/>
          <p:nvPr/>
        </p:nvCxnSpPr>
        <p:spPr>
          <a:xfrm>
            <a:off x="3297941" y="2992650"/>
            <a:ext cx="3864300" cy="0"/>
          </a:xfrm>
          <a:prstGeom prst="straightConnector1">
            <a:avLst/>
          </a:prstGeom>
          <a:noFill/>
          <a:ln w="127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3;p14"/>
          <p:cNvCxnSpPr/>
          <p:nvPr/>
        </p:nvCxnSpPr>
        <p:spPr>
          <a:xfrm>
            <a:off x="4014396" y="3110413"/>
            <a:ext cx="27639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400" smtClean="0"/>
              <a:t>10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137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4266300" y="196625"/>
            <a:ext cx="45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主畫面配置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4266300" y="1152475"/>
            <a:ext cx="4566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標題列由左至右分別為</a:t>
            </a:r>
            <a:b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b="1" dirty="0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會員中心 名稱 過濾器 區域探索</a:t>
            </a:r>
            <a:endParaRPr b="1" dirty="0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中心圓靶為</a:t>
            </a:r>
            <a:b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b="1" dirty="0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區域探索搜尋時的中央座標</a:t>
            </a:r>
            <a:endParaRPr b="1" dirty="0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左下角圓標為</a:t>
            </a:r>
            <a:b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b="1" dirty="0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定位到裝置所在位置</a:t>
            </a:r>
            <a:endParaRPr b="1" dirty="0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右下角圓標為</a:t>
            </a:r>
            <a:b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b="1" dirty="0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查看地圖標示說明</a:t>
            </a:r>
            <a:endParaRPr b="1" dirty="0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000" y="797650"/>
            <a:ext cx="1992981" cy="3545907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/>
          <p:nvPr/>
        </p:nvSpPr>
        <p:spPr>
          <a:xfrm>
            <a:off x="1120238" y="864000"/>
            <a:ext cx="2128500" cy="3411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1187999" y="3930075"/>
            <a:ext cx="423900" cy="3411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2757074" y="4002450"/>
            <a:ext cx="423900" cy="3411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1938628" y="2690125"/>
            <a:ext cx="491700" cy="3411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11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4266300" y="196625"/>
            <a:ext cx="45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搜尋附近景點</a:t>
            </a:r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4266300" y="1152475"/>
            <a:ext cx="4566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點擊 </a:t>
            </a:r>
            <a:r>
              <a:rPr lang="zh-TW" b="1">
                <a:solidFill>
                  <a:srgbClr val="CC0000"/>
                </a:solidFill>
              </a:rPr>
              <a:t>定位 </a:t>
            </a:r>
            <a:r>
              <a:rPr lang="zh-TW"/>
              <a:t>移動至目前位置</a:t>
            </a:r>
            <a:endParaRPr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點擊右上角 </a:t>
            </a:r>
            <a:r>
              <a:rPr lang="zh-TW" b="1">
                <a:solidFill>
                  <a:srgbClr val="CC0000"/>
                </a:solidFill>
              </a:rPr>
              <a:t>區域探索</a:t>
            </a:r>
            <a:r>
              <a:rPr lang="zh-TW"/>
              <a:t> −＞ </a:t>
            </a:r>
            <a:r>
              <a:rPr lang="zh-TW" b="1">
                <a:solidFill>
                  <a:srgbClr val="CC0000"/>
                </a:solidFill>
              </a:rPr>
              <a:t>搜尋景點</a:t>
            </a:r>
            <a:endParaRPr b="1">
              <a:solidFill>
                <a:srgbClr val="CC0000"/>
              </a:solidFill>
            </a:endParaRPr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即可查看周圍的景點</a:t>
            </a:r>
            <a:endParaRPr/>
          </a:p>
        </p:txBody>
      </p:sp>
      <p:grpSp>
        <p:nvGrpSpPr>
          <p:cNvPr id="81" name="Google Shape;81;p16"/>
          <p:cNvGrpSpPr/>
          <p:nvPr/>
        </p:nvGrpSpPr>
        <p:grpSpPr>
          <a:xfrm>
            <a:off x="1188000" y="797650"/>
            <a:ext cx="1992981" cy="3545907"/>
            <a:chOff x="1188000" y="797650"/>
            <a:chExt cx="1992981" cy="3545907"/>
          </a:xfrm>
        </p:grpSpPr>
        <p:pic>
          <p:nvPicPr>
            <p:cNvPr id="82" name="Google Shape;82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88000" y="797650"/>
              <a:ext cx="1992981" cy="35459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" name="Google Shape;83;p16"/>
            <p:cNvSpPr/>
            <p:nvPr/>
          </p:nvSpPr>
          <p:spPr>
            <a:xfrm>
              <a:off x="1188000" y="3915875"/>
              <a:ext cx="351300" cy="351300"/>
            </a:xfrm>
            <a:prstGeom prst="ellipse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oogle Shape;84;p16"/>
          <p:cNvGrpSpPr/>
          <p:nvPr/>
        </p:nvGrpSpPr>
        <p:grpSpPr>
          <a:xfrm>
            <a:off x="1187295" y="797163"/>
            <a:ext cx="1994401" cy="3549186"/>
            <a:chOff x="1187295" y="797163"/>
            <a:chExt cx="1994401" cy="3549186"/>
          </a:xfrm>
        </p:grpSpPr>
        <p:pic>
          <p:nvPicPr>
            <p:cNvPr id="85" name="Google Shape;85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87295" y="797163"/>
              <a:ext cx="1994401" cy="35491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" name="Google Shape;86;p16"/>
            <p:cNvSpPr/>
            <p:nvPr/>
          </p:nvSpPr>
          <p:spPr>
            <a:xfrm>
              <a:off x="2829675" y="833250"/>
              <a:ext cx="351300" cy="351300"/>
            </a:xfrm>
            <a:prstGeom prst="ellipse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7" name="Google Shape;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7301" y="797075"/>
            <a:ext cx="1994401" cy="3547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7295" y="796750"/>
            <a:ext cx="1994401" cy="355003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12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4266300" y="196625"/>
            <a:ext cx="45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過濾搜尋結果</a:t>
            </a:r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4266300" y="1152475"/>
            <a:ext cx="4566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若是覺得搜尋出來的結果太過複雜，則可以使用右上角的 </a:t>
            </a:r>
            <a:r>
              <a:rPr lang="zh-TW" b="1">
                <a:solidFill>
                  <a:srgbClr val="CC0000"/>
                </a:solidFill>
              </a:rPr>
              <a:t>過濾器 </a:t>
            </a:r>
            <a:r>
              <a:rPr lang="zh-TW"/>
              <a:t>進行篩選</a:t>
            </a:r>
            <a:endParaRPr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設定好想過濾的條件 按下 </a:t>
            </a:r>
            <a:r>
              <a:rPr lang="zh-TW" b="1">
                <a:solidFill>
                  <a:srgbClr val="CC0000"/>
                </a:solidFill>
              </a:rPr>
              <a:t>Go </a:t>
            </a:r>
            <a:endParaRPr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就能只查看想看的景點類型喔！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95" name="Google Shape;95;p17"/>
          <p:cNvGrpSpPr/>
          <p:nvPr/>
        </p:nvGrpSpPr>
        <p:grpSpPr>
          <a:xfrm>
            <a:off x="1187295" y="796750"/>
            <a:ext cx="1994401" cy="3550033"/>
            <a:chOff x="1187295" y="796750"/>
            <a:chExt cx="1994401" cy="3550033"/>
          </a:xfrm>
        </p:grpSpPr>
        <p:pic>
          <p:nvPicPr>
            <p:cNvPr id="96" name="Google Shape;96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87295" y="796750"/>
              <a:ext cx="1994401" cy="35500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17"/>
            <p:cNvSpPr/>
            <p:nvPr/>
          </p:nvSpPr>
          <p:spPr>
            <a:xfrm>
              <a:off x="2615850" y="855450"/>
              <a:ext cx="351300" cy="351300"/>
            </a:xfrm>
            <a:prstGeom prst="ellipse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7295" y="796750"/>
            <a:ext cx="1994401" cy="355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7295" y="796738"/>
            <a:ext cx="1994401" cy="35500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13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18"/>
          <p:cNvGrpSpPr/>
          <p:nvPr/>
        </p:nvGrpSpPr>
        <p:grpSpPr>
          <a:xfrm>
            <a:off x="1187295" y="796750"/>
            <a:ext cx="1994401" cy="3550033"/>
            <a:chOff x="1187295" y="796750"/>
            <a:chExt cx="1994401" cy="3550033"/>
          </a:xfrm>
        </p:grpSpPr>
        <p:pic>
          <p:nvPicPr>
            <p:cNvPr id="105" name="Google Shape;105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87295" y="796750"/>
              <a:ext cx="1994401" cy="35500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18"/>
            <p:cNvSpPr/>
            <p:nvPr/>
          </p:nvSpPr>
          <p:spPr>
            <a:xfrm>
              <a:off x="1202400" y="907200"/>
              <a:ext cx="576000" cy="2121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4266300" y="196625"/>
            <a:ext cx="45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檢視景點列表</a:t>
            </a:r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body" idx="1"/>
          </p:nvPr>
        </p:nvSpPr>
        <p:spPr>
          <a:xfrm>
            <a:off x="4266300" y="1152475"/>
            <a:ext cx="4566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從左上角的 </a:t>
            </a:r>
            <a:r>
              <a:rPr lang="zh-TW" b="1">
                <a:solidFill>
                  <a:srgbClr val="CC0000"/>
                </a:solidFill>
              </a:rPr>
              <a:t>會員中心</a:t>
            </a:r>
            <a:r>
              <a:rPr lang="zh-TW"/>
              <a:t> 進入</a:t>
            </a:r>
            <a:endParaRPr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我們也可以從下面的區域進行檢視，查看搜尋到的景點列表</a:t>
            </a:r>
            <a:endParaRPr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也可以點選感興趣的景點了解其位置</a:t>
            </a:r>
            <a:endParaRPr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再來也能點擊名稱旁的 </a:t>
            </a:r>
            <a:r>
              <a:rPr lang="zh-TW" b="1">
                <a:solidFill>
                  <a:srgbClr val="CC0000"/>
                </a:solidFill>
              </a:rPr>
              <a:t>驚嘆號圓標 </a:t>
            </a:r>
            <a:r>
              <a:rPr lang="zh-TW"/>
              <a:t>，進一步了解景點的故事、背景、以及相關的多媒體資訊</a:t>
            </a:r>
            <a:endParaRPr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7300" y="796738"/>
            <a:ext cx="1994401" cy="355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7295" y="796738"/>
            <a:ext cx="1994401" cy="355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7295" y="796738"/>
            <a:ext cx="1994401" cy="35500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14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4266300" y="196625"/>
            <a:ext cx="45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景點的進階功能</a:t>
            </a:r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body" idx="1"/>
          </p:nvPr>
        </p:nvSpPr>
        <p:spPr>
          <a:xfrm>
            <a:off x="4266300" y="1152475"/>
            <a:ext cx="4566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若是你想與朋友分享關於這個景點的資訊，也可以點擊右上角的 </a:t>
            </a:r>
            <a:r>
              <a:rPr lang="zh-TW" b="1">
                <a:solidFill>
                  <a:srgbClr val="CC0000"/>
                </a:solidFill>
              </a:rPr>
              <a:t>分享</a:t>
            </a:r>
            <a:r>
              <a:rPr lang="zh-TW"/>
              <a:t> ，將該內容分享到社群平台上（FB, Line, Message, 等）</a:t>
            </a:r>
            <a:endParaRPr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中間的 </a:t>
            </a:r>
            <a:r>
              <a:rPr lang="zh-TW" b="1">
                <a:solidFill>
                  <a:srgbClr val="CC0000"/>
                </a:solidFill>
              </a:rPr>
              <a:t>愛心按鈕 </a:t>
            </a:r>
            <a:r>
              <a:rPr lang="zh-TW"/>
              <a:t>則可以將該景點收藏於我的最愛之中，可供下次直接從我的最愛檢視</a:t>
            </a:r>
            <a:endParaRPr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愛心旁的 </a:t>
            </a:r>
            <a:r>
              <a:rPr lang="zh-TW" b="1">
                <a:solidFill>
                  <a:srgbClr val="CC0000"/>
                </a:solidFill>
              </a:rPr>
              <a:t>點點按鈕</a:t>
            </a:r>
            <a:r>
              <a:rPr lang="zh-TW"/>
              <a:t> 則可以讓你查看更其他</a:t>
            </a:r>
            <a:r>
              <a:rPr lang="zh-TW" b="1">
                <a:solidFill>
                  <a:srgbClr val="CC0000"/>
                </a:solidFill>
              </a:rPr>
              <a:t>詳細資料</a:t>
            </a:r>
            <a:r>
              <a:rPr lang="zh-TW"/>
              <a:t>，以及 </a:t>
            </a:r>
            <a:r>
              <a:rPr lang="zh-TW" b="1">
                <a:solidFill>
                  <a:srgbClr val="CC0000"/>
                </a:solidFill>
              </a:rPr>
              <a:t>地圖的導航功能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295" y="796738"/>
            <a:ext cx="1994401" cy="3550033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/>
          <p:nvPr/>
        </p:nvSpPr>
        <p:spPr>
          <a:xfrm>
            <a:off x="2885000" y="919375"/>
            <a:ext cx="296700" cy="2331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9"/>
          <p:cNvSpPr/>
          <p:nvPr/>
        </p:nvSpPr>
        <p:spPr>
          <a:xfrm>
            <a:off x="2665775" y="2338650"/>
            <a:ext cx="444300" cy="2331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7289" y="796738"/>
            <a:ext cx="1994400" cy="3550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7295" y="797113"/>
            <a:ext cx="1994401" cy="35492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15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4266300" y="196625"/>
            <a:ext cx="45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景線 / 區 / 主題故事搜尋</a:t>
            </a:r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body" idx="1"/>
          </p:nvPr>
        </p:nvSpPr>
        <p:spPr>
          <a:xfrm>
            <a:off x="4266300" y="1152475"/>
            <a:ext cx="4566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 b="1">
                <a:solidFill>
                  <a:srgbClr val="CC0000"/>
                </a:solidFill>
              </a:rPr>
              <a:t>區域探索</a:t>
            </a:r>
            <a:r>
              <a:rPr lang="zh-TW"/>
              <a:t> −＞ </a:t>
            </a:r>
            <a:r>
              <a:rPr lang="zh-TW" b="1">
                <a:solidFill>
                  <a:srgbClr val="CC0000"/>
                </a:solidFill>
              </a:rPr>
              <a:t>搜尋景線 / 區 / 主題故事</a:t>
            </a:r>
            <a:r>
              <a:rPr lang="zh-TW"/>
              <a:t>，即可查看周圍的景線 / 區 / 主題故事</a:t>
            </a:r>
            <a:endParaRPr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與景點相同，能夠從 </a:t>
            </a:r>
            <a:r>
              <a:rPr lang="zh-TW" b="1">
                <a:solidFill>
                  <a:srgbClr val="CC0000"/>
                </a:solidFill>
              </a:rPr>
              <a:t>會員中心</a:t>
            </a:r>
            <a:r>
              <a:rPr lang="zh-TW"/>
              <a:t> 裡查看景線 / 區 / 主題故事的名稱，亦可點擊感興趣的項目進行查看</a:t>
            </a:r>
            <a:endParaRPr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在地圖頁，還能一並檢視景線 / 區 / 主題故事供各內容的位置</a:t>
            </a:r>
            <a:endParaRPr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點擊右下角 </a:t>
            </a:r>
            <a:r>
              <a:rPr lang="zh-TW" b="1">
                <a:solidFill>
                  <a:srgbClr val="CC0000"/>
                </a:solidFill>
              </a:rPr>
              <a:t>列表按鈕</a:t>
            </a:r>
            <a:r>
              <a:rPr lang="zh-TW"/>
              <a:t> ，可以進一步查看關於此景線 / 區 / 主題故事的說明</a:t>
            </a:r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000" y="796738"/>
            <a:ext cx="1994401" cy="355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8000" y="792000"/>
            <a:ext cx="1994401" cy="35500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20"/>
          <p:cNvGrpSpPr/>
          <p:nvPr/>
        </p:nvGrpSpPr>
        <p:grpSpPr>
          <a:xfrm>
            <a:off x="1188000" y="791988"/>
            <a:ext cx="1994401" cy="3550033"/>
            <a:chOff x="1188000" y="792000"/>
            <a:chExt cx="1994401" cy="3550033"/>
          </a:xfrm>
        </p:grpSpPr>
        <p:pic>
          <p:nvPicPr>
            <p:cNvPr id="132" name="Google Shape;132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88000" y="792000"/>
              <a:ext cx="1994401" cy="35500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" name="Google Shape;133;p20"/>
            <p:cNvSpPr/>
            <p:nvPr/>
          </p:nvSpPr>
          <p:spPr>
            <a:xfrm>
              <a:off x="2875225" y="3823850"/>
              <a:ext cx="264000" cy="2445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4" name="Google Shape;13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5200" y="792000"/>
            <a:ext cx="1979999" cy="35244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16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>
            <a:spLocks noGrp="1"/>
          </p:cNvSpPr>
          <p:nvPr>
            <p:ph type="title"/>
          </p:nvPr>
        </p:nvSpPr>
        <p:spPr>
          <a:xfrm>
            <a:off x="4266300" y="196625"/>
            <a:ext cx="45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個人功能</a:t>
            </a:r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body" idx="1"/>
          </p:nvPr>
        </p:nvSpPr>
        <p:spPr>
          <a:xfrm>
            <a:off x="4266300" y="1152475"/>
            <a:ext cx="4566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在會員中心最左邊的 </a:t>
            </a:r>
            <a:r>
              <a:rPr lang="zh-TW" b="1">
                <a:solidFill>
                  <a:srgbClr val="CC0000"/>
                </a:solidFill>
              </a:rPr>
              <a:t>大愛心</a:t>
            </a:r>
            <a:r>
              <a:rPr lang="zh-TW"/>
              <a:t> 分頁，可以檢視已經被你加入最愛的內容</a:t>
            </a:r>
            <a:endParaRPr/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在會員中心最右邊的 </a:t>
            </a:r>
            <a:r>
              <a:rPr lang="zh-TW" b="1">
                <a:solidFill>
                  <a:srgbClr val="CC0000"/>
                </a:solidFill>
              </a:rPr>
              <a:t>我的</a:t>
            </a:r>
            <a:r>
              <a:rPr lang="zh-TW"/>
              <a:t> 分頁，可以對自己製作的內容做搜尋，並對其檢視</a:t>
            </a:r>
            <a:endParaRPr/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000" y="792000"/>
            <a:ext cx="1994400" cy="35464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" name="Google Shape;142;p21"/>
          <p:cNvGrpSpPr/>
          <p:nvPr/>
        </p:nvGrpSpPr>
        <p:grpSpPr>
          <a:xfrm>
            <a:off x="1187989" y="792000"/>
            <a:ext cx="1994400" cy="3550031"/>
            <a:chOff x="1187989" y="792000"/>
            <a:chExt cx="1994400" cy="3550031"/>
          </a:xfrm>
        </p:grpSpPr>
        <p:pic>
          <p:nvPicPr>
            <p:cNvPr id="143" name="Google Shape;143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87989" y="792000"/>
              <a:ext cx="1994400" cy="35500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" name="Google Shape;144;p21"/>
            <p:cNvSpPr/>
            <p:nvPr/>
          </p:nvSpPr>
          <p:spPr>
            <a:xfrm>
              <a:off x="1756475" y="3099650"/>
              <a:ext cx="423600" cy="51600"/>
            </a:xfrm>
            <a:prstGeom prst="rect">
              <a:avLst/>
            </a:prstGeom>
            <a:solidFill>
              <a:srgbClr val="F1DE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1756475" y="3324375"/>
              <a:ext cx="423600" cy="51600"/>
            </a:xfrm>
            <a:prstGeom prst="rect">
              <a:avLst/>
            </a:prstGeom>
            <a:solidFill>
              <a:srgbClr val="F1DE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1756475" y="3549100"/>
              <a:ext cx="423600" cy="51600"/>
            </a:xfrm>
            <a:prstGeom prst="rect">
              <a:avLst/>
            </a:prstGeom>
            <a:solidFill>
              <a:srgbClr val="F1DE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1756475" y="3808800"/>
              <a:ext cx="423600" cy="51600"/>
            </a:xfrm>
            <a:prstGeom prst="rect">
              <a:avLst/>
            </a:prstGeom>
            <a:solidFill>
              <a:srgbClr val="F1DE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1756475" y="4035600"/>
              <a:ext cx="423600" cy="51600"/>
            </a:xfrm>
            <a:prstGeom prst="rect">
              <a:avLst/>
            </a:prstGeom>
            <a:solidFill>
              <a:srgbClr val="F1DE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17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title"/>
          </p:nvPr>
        </p:nvSpPr>
        <p:spPr>
          <a:xfrm>
            <a:off x="4266300" y="196625"/>
            <a:ext cx="45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個人功能-我的群組</a:t>
            </a:r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body" idx="1"/>
          </p:nvPr>
        </p:nvSpPr>
        <p:spPr>
          <a:xfrm>
            <a:off x="4266300" y="1152475"/>
            <a:ext cx="4566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若是想檢視自己群組中，同伴們或是自己製作的內容，則可以點擊右邊第二個分頁 </a:t>
            </a:r>
            <a:r>
              <a:rPr lang="zh-TW" b="1">
                <a:solidFill>
                  <a:srgbClr val="CC0000"/>
                </a:solidFill>
              </a:rPr>
              <a:t>群組</a:t>
            </a:r>
            <a:r>
              <a:rPr lang="zh-TW"/>
              <a:t> </a:t>
            </a:r>
            <a:endParaRPr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點擊放大鏡旁的 </a:t>
            </a:r>
            <a:r>
              <a:rPr lang="zh-TW" b="1">
                <a:solidFill>
                  <a:srgbClr val="CC0000"/>
                </a:solidFill>
              </a:rPr>
              <a:t>清單按鈕</a:t>
            </a:r>
            <a:r>
              <a:rPr lang="zh-TW"/>
              <a:t> 可以選擇想檢視的群組</a:t>
            </a:r>
            <a:endParaRPr/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選擇好群組後，點擊 </a:t>
            </a:r>
            <a:r>
              <a:rPr lang="zh-TW" b="1">
                <a:solidFill>
                  <a:srgbClr val="CC0000"/>
                </a:solidFill>
              </a:rPr>
              <a:t>放大鏡按鈕</a:t>
            </a:r>
            <a:r>
              <a:rPr lang="zh-TW"/>
              <a:t> 即可對群組中的內容做搜尋以及檢視</a:t>
            </a:r>
            <a:endParaRPr/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000" y="792000"/>
            <a:ext cx="1994401" cy="35500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18</a:t>
            </a:fld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00" y="792000"/>
            <a:ext cx="1995896" cy="3550034"/>
          </a:xfrm>
          <a:prstGeom prst="rect">
            <a:avLst/>
          </a:prstGeom>
        </p:spPr>
      </p:pic>
      <p:pic>
        <p:nvPicPr>
          <p:cNvPr id="156" name="Google Shape;15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8001" y="792002"/>
            <a:ext cx="1994400" cy="3550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4266300" y="196625"/>
            <a:ext cx="45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進階設定</a:t>
            </a:r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4266300" y="1152475"/>
            <a:ext cx="4566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若是想要對 </a:t>
            </a:r>
            <a:r>
              <a:rPr lang="zh-TW" b="1" dirty="0">
                <a:solidFill>
                  <a:srgbClr val="CC0000"/>
                </a:solidFill>
              </a:rPr>
              <a:t>搜尋的範圍 / 搜尋的數量</a:t>
            </a:r>
            <a:r>
              <a:rPr lang="zh-TW" dirty="0"/>
              <a:t>，近一步調整，也可以從會員中心左上角 </a:t>
            </a:r>
            <a:r>
              <a:rPr lang="zh-TW" b="1" dirty="0">
                <a:solidFill>
                  <a:srgbClr val="CC0000"/>
                </a:solidFill>
              </a:rPr>
              <a:t>齒輪</a:t>
            </a:r>
            <a:r>
              <a:rPr lang="zh-TW" dirty="0"/>
              <a:t> 按鈕進入設定頁面。</a:t>
            </a:r>
            <a:endParaRPr dirty="0"/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依序可以對 </a:t>
            </a:r>
            <a:r>
              <a:rPr lang="zh-TW" b="1" dirty="0">
                <a:solidFill>
                  <a:srgbClr val="CC0000"/>
                </a:solidFill>
              </a:rPr>
              <a:t>進階搜尋、搜尋範圍、搜尋數量</a:t>
            </a:r>
            <a:r>
              <a:rPr lang="zh-TW" dirty="0"/>
              <a:t> 進行調整</a:t>
            </a:r>
            <a:endParaRPr dirty="0"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000" y="792000"/>
            <a:ext cx="1994400" cy="3550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8000" y="792000"/>
            <a:ext cx="1994401" cy="35500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19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主畫面配</a:t>
            </a:r>
            <a:r>
              <a:rPr lang="zh-TW" altLang="en-US" dirty="0"/>
              <a:t>置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標題列由左至右分別為</a:t>
            </a:r>
            <a:br>
              <a:rPr lang="zh-TW" altLang="en-US" dirty="0"/>
            </a:br>
            <a:r>
              <a:rPr lang="zh-TW" altLang="en-US" b="1" dirty="0" smtClean="0">
                <a:solidFill>
                  <a:srgbClr val="CC0000"/>
                </a:solidFill>
              </a:rPr>
              <a:t>群組管理 個人中心</a:t>
            </a:r>
            <a:endParaRPr lang="en-US" altLang="zh-TW" b="1" dirty="0" smtClean="0">
              <a:solidFill>
                <a:srgbClr val="CC0000"/>
              </a:solidFill>
            </a:endParaRPr>
          </a:p>
          <a:p>
            <a:r>
              <a:rPr lang="zh-TW" altLang="en-US" b="1" dirty="0" smtClean="0">
                <a:solidFill>
                  <a:srgbClr val="C00000"/>
                </a:solidFill>
              </a:rPr>
              <a:t>中央的表格 </a:t>
            </a:r>
            <a:r>
              <a:rPr lang="zh-TW" altLang="en-US" dirty="0" smtClean="0">
                <a:solidFill>
                  <a:srgbClr val="595959"/>
                </a:solidFill>
              </a:rPr>
              <a:t>則可以檢視未來製作的</a:t>
            </a:r>
            <a:r>
              <a:rPr lang="zh-TW" altLang="en-US" dirty="0">
                <a:solidFill>
                  <a:srgbClr val="595959"/>
                </a:solidFill>
              </a:rPr>
              <a:t>景點</a:t>
            </a:r>
            <a:r>
              <a:rPr lang="zh-TW" altLang="en-US" dirty="0" smtClean="0">
                <a:solidFill>
                  <a:srgbClr val="595959"/>
                </a:solidFill>
              </a:rPr>
              <a:t>內容</a:t>
            </a:r>
            <a:endParaRPr lang="en-US" altLang="zh-TW" dirty="0" smtClean="0">
              <a:solidFill>
                <a:srgbClr val="595959"/>
              </a:solidFill>
            </a:endParaRPr>
          </a:p>
          <a:p>
            <a:r>
              <a:rPr lang="zh-TW" altLang="en-US" dirty="0" smtClean="0">
                <a:solidFill>
                  <a:srgbClr val="595959"/>
                </a:solidFill>
              </a:rPr>
              <a:t>頁面下方工具列由左至右分別為</a:t>
            </a:r>
            <a:r>
              <a:rPr lang="en-US" altLang="zh-TW" dirty="0">
                <a:solidFill>
                  <a:srgbClr val="595959"/>
                </a:solidFill>
              </a:rPr>
              <a:t/>
            </a:r>
            <a:br>
              <a:rPr lang="en-US" altLang="zh-TW" dirty="0">
                <a:solidFill>
                  <a:srgbClr val="595959"/>
                </a:solidFill>
              </a:rPr>
            </a:br>
            <a:r>
              <a:rPr lang="zh-TW" altLang="en-US" b="1" dirty="0" smtClean="0">
                <a:solidFill>
                  <a:srgbClr val="C00000"/>
                </a:solidFill>
              </a:rPr>
              <a:t>製作圖片景點 製作聲音景點 製作影片景點</a:t>
            </a:r>
            <a:endParaRPr lang="zh-TW" altLang="en-US" dirty="0">
              <a:solidFill>
                <a:srgbClr val="C0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82" y="769325"/>
            <a:ext cx="1995652" cy="3549600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1205026" y="836428"/>
            <a:ext cx="1944000" cy="31604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1205026" y="4061638"/>
            <a:ext cx="1944000" cy="2431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下箭號 7"/>
          <p:cNvSpPr/>
          <p:nvPr/>
        </p:nvSpPr>
        <p:spPr>
          <a:xfrm rot="7196095">
            <a:off x="2565042" y="1870485"/>
            <a:ext cx="389861" cy="673395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899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4266300" y="196625"/>
            <a:ext cx="45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踏溯學堂</a:t>
            </a:r>
            <a:endParaRPr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4266300" y="1152475"/>
            <a:ext cx="4566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altLang="en-US" dirty="0" smtClean="0"/>
              <a:t>若要使用</a:t>
            </a:r>
            <a:r>
              <a:rPr lang="zh-TW" altLang="en-US" b="1" dirty="0" smtClean="0">
                <a:solidFill>
                  <a:srgbClr val="C00000"/>
                </a:solidFill>
              </a:rPr>
              <a:t>踏溯學堂</a:t>
            </a:r>
            <a:r>
              <a:rPr lang="zh-TW" altLang="en-US" dirty="0" smtClean="0"/>
              <a:t>功能，必須先於主畫面左上方點擊</a:t>
            </a:r>
            <a:r>
              <a:rPr lang="zh-TW" altLang="en-US" b="1" dirty="0" smtClean="0">
                <a:solidFill>
                  <a:srgbClr val="C00000"/>
                </a:solidFill>
              </a:rPr>
              <a:t>返回</a:t>
            </a:r>
            <a:r>
              <a:rPr lang="zh-TW" altLang="en-US" dirty="0" smtClean="0"/>
              <a:t>，進到</a:t>
            </a:r>
            <a:r>
              <a:rPr lang="zh-TW" altLang="en-US" b="1" dirty="0" smtClean="0">
                <a:solidFill>
                  <a:srgbClr val="C00000"/>
                </a:solidFill>
              </a:rPr>
              <a:t>會員中心</a:t>
            </a:r>
            <a:endParaRPr lang="en-US" altLang="zh-TW" b="1" dirty="0" smtClean="0">
              <a:solidFill>
                <a:srgbClr val="C00000"/>
              </a:solidFill>
            </a:endParaRPr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altLang="en-US" dirty="0" smtClean="0"/>
              <a:t>接著按下圖中</a:t>
            </a:r>
            <a:r>
              <a:rPr lang="zh-TW" altLang="en-US" b="1" dirty="0" smtClean="0">
                <a:solidFill>
                  <a:srgbClr val="C00000"/>
                </a:solidFill>
              </a:rPr>
              <a:t>更多選項</a:t>
            </a:r>
            <a:r>
              <a:rPr lang="zh-TW" altLang="en-US" dirty="0" smtClean="0"/>
              <a:t>的按鈕</a:t>
            </a:r>
            <a:r>
              <a:rPr lang="en-US" altLang="zh-TW" dirty="0" smtClean="0"/>
              <a:t>(</a:t>
            </a:r>
            <a:r>
              <a:rPr lang="zh-TW" altLang="en-US" dirty="0" smtClean="0"/>
              <a:t>三個</a:t>
            </a:r>
            <a:r>
              <a:rPr lang="zh-TW" altLang="en-US" dirty="0"/>
              <a:t>點</a:t>
            </a:r>
            <a:r>
              <a:rPr lang="en-US" altLang="zh-TW" dirty="0" smtClean="0"/>
              <a:t>)</a:t>
            </a:r>
            <a:r>
              <a:rPr lang="zh-TW" altLang="en-US" dirty="0" smtClean="0"/>
              <a:t>並進行</a:t>
            </a:r>
            <a:r>
              <a:rPr lang="zh-TW" altLang="en-US" b="1" dirty="0" smtClean="0">
                <a:solidFill>
                  <a:srgbClr val="C00000"/>
                </a:solidFill>
              </a:rPr>
              <a:t>登入</a:t>
            </a:r>
            <a:endParaRPr lang="en-US" altLang="zh-TW" b="1" dirty="0" smtClean="0">
              <a:solidFill>
                <a:srgbClr val="C00000"/>
              </a:solidFill>
            </a:endParaRPr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000" y="792000"/>
            <a:ext cx="1994400" cy="355003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20</a:t>
            </a:fld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00" y="792000"/>
            <a:ext cx="2000017" cy="3550031"/>
          </a:xfrm>
          <a:prstGeom prst="rect">
            <a:avLst/>
          </a:prstGeom>
        </p:spPr>
      </p:pic>
      <p:sp>
        <p:nvSpPr>
          <p:cNvPr id="8" name="Google Shape;71;p15"/>
          <p:cNvSpPr/>
          <p:nvPr/>
        </p:nvSpPr>
        <p:spPr>
          <a:xfrm>
            <a:off x="2910867" y="1435500"/>
            <a:ext cx="271533" cy="288475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66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4266300" y="196625"/>
            <a:ext cx="45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踏溯學堂</a:t>
            </a:r>
            <a:endParaRPr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4266300" y="1152475"/>
            <a:ext cx="4566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altLang="en-US" dirty="0" smtClean="0"/>
              <a:t>登入成功後，再次點擊</a:t>
            </a:r>
            <a:r>
              <a:rPr lang="zh-TW" altLang="en-US" b="1" dirty="0" smtClean="0">
                <a:solidFill>
                  <a:srgbClr val="C00000"/>
                </a:solidFill>
              </a:rPr>
              <a:t>更多選項</a:t>
            </a:r>
            <a:r>
              <a:rPr lang="zh-TW" altLang="en-US" dirty="0" smtClean="0"/>
              <a:t>之按鈕，此時列表中將出現</a:t>
            </a:r>
            <a:r>
              <a:rPr lang="zh-TW" altLang="en-US" b="1" dirty="0" smtClean="0">
                <a:solidFill>
                  <a:srgbClr val="C00000"/>
                </a:solidFill>
              </a:rPr>
              <a:t>踏溯學堂</a:t>
            </a:r>
            <a:r>
              <a:rPr lang="zh-TW" altLang="en-US" dirty="0" smtClean="0"/>
              <a:t>選項</a:t>
            </a:r>
            <a:endParaRPr lang="en-US" altLang="zh-TW" dirty="0" smtClean="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altLang="en-US" dirty="0" smtClean="0"/>
              <a:t>點擊</a:t>
            </a:r>
            <a:r>
              <a:rPr lang="zh-TW" altLang="en-US" b="1" dirty="0" smtClean="0">
                <a:solidFill>
                  <a:srgbClr val="C00000"/>
                </a:solidFill>
              </a:rPr>
              <a:t>踏溯學堂</a:t>
            </a:r>
            <a:r>
              <a:rPr lang="zh-TW" altLang="en-US" dirty="0" smtClean="0"/>
              <a:t>進入群組</a:t>
            </a:r>
            <a:r>
              <a:rPr lang="zh-TW" altLang="en-US" dirty="0"/>
              <a:t>列表</a:t>
            </a:r>
            <a:endParaRPr dirty="0"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000" y="792000"/>
            <a:ext cx="1994400" cy="355003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21</a:t>
            </a:fld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383" y="791999"/>
            <a:ext cx="2000017" cy="3550031"/>
          </a:xfrm>
          <a:prstGeom prst="rect">
            <a:avLst/>
          </a:prstGeom>
        </p:spPr>
      </p:pic>
      <p:sp>
        <p:nvSpPr>
          <p:cNvPr id="8" name="Google Shape;71;p15"/>
          <p:cNvSpPr/>
          <p:nvPr/>
        </p:nvSpPr>
        <p:spPr>
          <a:xfrm>
            <a:off x="1748117" y="3546688"/>
            <a:ext cx="847165" cy="3411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518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4266300" y="196625"/>
            <a:ext cx="45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選擇群組</a:t>
            </a:r>
            <a:endParaRPr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4266300" y="1152475"/>
            <a:ext cx="4566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altLang="en-US" dirty="0" smtClean="0"/>
              <a:t>依照導覽老師或者助教的指示，選擇您所屬的群組</a:t>
            </a:r>
            <a:endParaRPr dirty="0"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000" y="792000"/>
            <a:ext cx="1994400" cy="355003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22</a:t>
            </a:fld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00" y="792000"/>
            <a:ext cx="2000017" cy="355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0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4266300" y="196625"/>
            <a:ext cx="45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選擇場次</a:t>
            </a:r>
            <a:endParaRPr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4266300" y="1152475"/>
            <a:ext cx="4566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zh-TW" altLang="en-US" dirty="0" smtClean="0"/>
              <a:t>接著選擇</a:t>
            </a:r>
            <a:r>
              <a:rPr lang="zh-TW" altLang="en-US" dirty="0"/>
              <a:t>與課程導覽老師姓名相對</a:t>
            </a:r>
            <a:r>
              <a:rPr lang="zh-TW" altLang="en-US" dirty="0" smtClean="0"/>
              <a:t>應的場次</a:t>
            </a:r>
            <a:r>
              <a:rPr lang="en-US" altLang="zh-TW" dirty="0" smtClean="0"/>
              <a:t>(</a:t>
            </a:r>
            <a:r>
              <a:rPr lang="zh-TW" altLang="en-US" dirty="0" smtClean="0"/>
              <a:t>實際情況依現場為主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pPr lvl="0">
              <a:lnSpc>
                <a:spcPct val="150000"/>
              </a:lnSpc>
            </a:pPr>
            <a:r>
              <a:rPr lang="zh-TW" altLang="en-US" dirty="0" smtClean="0"/>
              <a:t>此時若已有進行中的遊戲，則學員即可加入，否則須等待導覽老師開啟新遊戲</a:t>
            </a:r>
            <a:endParaRPr dirty="0"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000" y="792000"/>
            <a:ext cx="1994400" cy="3550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8000" y="792000"/>
            <a:ext cx="1994401" cy="35500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23</a:t>
            </a:fld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999" y="792000"/>
            <a:ext cx="2000017" cy="355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52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4266300" y="196625"/>
            <a:ext cx="45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開始遊戲</a:t>
            </a:r>
            <a:endParaRPr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4266300" y="1152475"/>
            <a:ext cx="4566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kumimoji="1" lang="zh-TW" altLang="en-US" dirty="0"/>
              <a:t>點選欲進行的場次後，再點擊</a:t>
            </a:r>
            <a:r>
              <a:rPr kumimoji="1" lang="zh-TW" altLang="en-US" dirty="0">
                <a:solidFill>
                  <a:srgbClr val="FF0000"/>
                </a:solidFill>
              </a:rPr>
              <a:t>開始遊戲</a:t>
            </a:r>
            <a:r>
              <a:rPr kumimoji="1" lang="zh-TW" altLang="en-US" dirty="0"/>
              <a:t>即可進入遊戲畫面。</a:t>
            </a:r>
            <a:endParaRPr kumimoji="1" lang="en-US" altLang="zh-TW" dirty="0"/>
          </a:p>
          <a:p>
            <a:r>
              <a:rPr kumimoji="1" lang="zh-TW" altLang="en-US" dirty="0"/>
              <a:t>結束遊戲後，也可從此處</a:t>
            </a:r>
            <a:r>
              <a:rPr kumimoji="1" lang="zh-TW" altLang="en-US" dirty="0">
                <a:solidFill>
                  <a:srgbClr val="FF0000"/>
                </a:solidFill>
              </a:rPr>
              <a:t>查看遊戲紀錄</a:t>
            </a:r>
            <a:r>
              <a:rPr kumimoji="1" lang="zh-TW" altLang="en-US" dirty="0"/>
              <a:t>與得分排名</a:t>
            </a:r>
            <a:endParaRPr dirty="0"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000" y="792000"/>
            <a:ext cx="1994400" cy="3550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8000" y="792000"/>
            <a:ext cx="1994401" cy="35500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24</a:t>
            </a:fld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999" y="791998"/>
            <a:ext cx="2000017" cy="355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0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4266300" y="196625"/>
            <a:ext cx="45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遊戲</a:t>
            </a:r>
            <a:r>
              <a:rPr lang="zh-TW" altLang="en-US" dirty="0"/>
              <a:t>畫面</a:t>
            </a:r>
            <a:endParaRPr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4266300" y="1152475"/>
            <a:ext cx="4566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altLang="en-US" dirty="0" smtClean="0"/>
              <a:t>中間上方為遊戲</a:t>
            </a:r>
            <a:r>
              <a:rPr lang="zh-TW" altLang="en-US" b="1" dirty="0" smtClean="0">
                <a:solidFill>
                  <a:srgbClr val="C00000"/>
                </a:solidFill>
              </a:rPr>
              <a:t>剩餘時間</a:t>
            </a:r>
            <a:endParaRPr lang="en-US" altLang="zh-TW" b="1" dirty="0" smtClean="0">
              <a:solidFill>
                <a:srgbClr val="C00000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altLang="en-US" dirty="0" smtClean="0"/>
              <a:t>左下</a:t>
            </a:r>
            <a:r>
              <a:rPr lang="en-US" altLang="zh-TW" dirty="0" smtClean="0"/>
              <a:t>+</a:t>
            </a:r>
            <a:r>
              <a:rPr lang="zh-TW" altLang="en-US" dirty="0" smtClean="0"/>
              <a:t>字號的按鈕為</a:t>
            </a:r>
            <a:r>
              <a:rPr lang="zh-TW" altLang="en-US" b="1" dirty="0" smtClean="0">
                <a:solidFill>
                  <a:srgbClr val="C00000"/>
                </a:solidFill>
              </a:rPr>
              <a:t>更多選項</a:t>
            </a:r>
            <a:endParaRPr lang="en-US" altLang="zh-TW" b="1" dirty="0" smtClean="0">
              <a:solidFill>
                <a:srgbClr val="C00000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altLang="en-US" dirty="0" smtClean="0"/>
              <a:t>最下方的欄位，左為</a:t>
            </a:r>
            <a:r>
              <a:rPr lang="zh-TW" altLang="en-US" b="1" dirty="0" smtClean="0">
                <a:solidFill>
                  <a:srgbClr val="C00000"/>
                </a:solidFill>
              </a:rPr>
              <a:t>使用者名稱</a:t>
            </a:r>
            <a:r>
              <a:rPr lang="zh-TW" altLang="en-US" dirty="0" smtClean="0"/>
              <a:t>，</a:t>
            </a:r>
            <a:r>
              <a:rPr lang="zh-TW" altLang="en-US" dirty="0"/>
              <a:t>右</a:t>
            </a:r>
            <a:r>
              <a:rPr lang="zh-TW" altLang="en-US" dirty="0" smtClean="0"/>
              <a:t>為本場遊戲的</a:t>
            </a:r>
            <a:r>
              <a:rPr lang="zh-TW" altLang="en-US" b="1" dirty="0" smtClean="0">
                <a:solidFill>
                  <a:srgbClr val="C00000"/>
                </a:solidFill>
              </a:rPr>
              <a:t>得分</a:t>
            </a:r>
            <a:endParaRPr lang="en-US" altLang="zh-TW" b="1" dirty="0" smtClean="0">
              <a:solidFill>
                <a:srgbClr val="C00000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altLang="en-US" dirty="0" smtClean="0"/>
              <a:t>中間下方的按鈕可將畫面</a:t>
            </a:r>
            <a:r>
              <a:rPr lang="zh-TW" altLang="en-US" b="1" dirty="0" smtClean="0">
                <a:solidFill>
                  <a:srgbClr val="C00000"/>
                </a:solidFill>
              </a:rPr>
              <a:t>定位</a:t>
            </a:r>
            <a:r>
              <a:rPr lang="zh-TW" altLang="en-US" dirty="0"/>
              <a:t>到</a:t>
            </a:r>
            <a:r>
              <a:rPr lang="zh-TW" altLang="en-US" dirty="0" smtClean="0"/>
              <a:t>使用者目前位置</a:t>
            </a:r>
            <a:endParaRPr lang="en-US" altLang="zh-TW" dirty="0" smtClean="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altLang="en-US" dirty="0" smtClean="0"/>
              <a:t>點擊畫面中的</a:t>
            </a:r>
            <a:r>
              <a:rPr lang="zh-TW" altLang="en-US" b="1" dirty="0" smtClean="0">
                <a:solidFill>
                  <a:srgbClr val="C00000"/>
                </a:solidFill>
              </a:rPr>
              <a:t>寶箱</a:t>
            </a:r>
            <a:r>
              <a:rPr lang="zh-TW" altLang="en-US" dirty="0" smtClean="0"/>
              <a:t>即可進行答</a:t>
            </a:r>
            <a:r>
              <a:rPr lang="zh-TW" altLang="en-US" dirty="0"/>
              <a:t>題</a:t>
            </a:r>
            <a:endParaRPr dirty="0"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000" y="792000"/>
            <a:ext cx="1994400" cy="355003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25</a:t>
            </a:fld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00" y="792000"/>
            <a:ext cx="2000017" cy="3550031"/>
          </a:xfrm>
          <a:prstGeom prst="rect">
            <a:avLst/>
          </a:prstGeom>
        </p:spPr>
      </p:pic>
      <p:sp>
        <p:nvSpPr>
          <p:cNvPr id="9" name="Google Shape;71;p15"/>
          <p:cNvSpPr/>
          <p:nvPr/>
        </p:nvSpPr>
        <p:spPr>
          <a:xfrm>
            <a:off x="2198647" y="2168364"/>
            <a:ext cx="275612" cy="305895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71;p15"/>
          <p:cNvSpPr/>
          <p:nvPr/>
        </p:nvSpPr>
        <p:spPr>
          <a:xfrm>
            <a:off x="1969995" y="904341"/>
            <a:ext cx="437030" cy="305894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71;p15"/>
          <p:cNvSpPr/>
          <p:nvPr/>
        </p:nvSpPr>
        <p:spPr>
          <a:xfrm>
            <a:off x="1969995" y="3697941"/>
            <a:ext cx="437030" cy="430306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71;p15"/>
          <p:cNvSpPr/>
          <p:nvPr/>
        </p:nvSpPr>
        <p:spPr>
          <a:xfrm>
            <a:off x="1290918" y="3143056"/>
            <a:ext cx="470648" cy="42713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886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4266300" y="196625"/>
            <a:ext cx="45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是非題</a:t>
            </a:r>
            <a:endParaRPr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4266300" y="1152475"/>
            <a:ext cx="4566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altLang="en-US" dirty="0" smtClean="0"/>
              <a:t>是非題的部分只有</a:t>
            </a:r>
            <a:r>
              <a:rPr lang="zh-TW" altLang="en-US" b="1" dirty="0" smtClean="0">
                <a:solidFill>
                  <a:srgbClr val="C00000"/>
                </a:solidFill>
              </a:rPr>
              <a:t>對</a:t>
            </a:r>
            <a:r>
              <a:rPr lang="en-US" altLang="zh-TW" b="1" dirty="0" smtClean="0">
                <a:solidFill>
                  <a:srgbClr val="C00000"/>
                </a:solidFill>
              </a:rPr>
              <a:t>(T)</a:t>
            </a:r>
            <a:r>
              <a:rPr lang="zh-TW" altLang="en-US" dirty="0" smtClean="0"/>
              <a:t>與</a:t>
            </a:r>
            <a:r>
              <a:rPr lang="zh-TW" altLang="en-US" b="1" dirty="0" smtClean="0">
                <a:solidFill>
                  <a:srgbClr val="C00000"/>
                </a:solidFill>
              </a:rPr>
              <a:t>錯</a:t>
            </a:r>
            <a:r>
              <a:rPr lang="en-US" altLang="zh-TW" b="1" dirty="0" smtClean="0">
                <a:solidFill>
                  <a:srgbClr val="C00000"/>
                </a:solidFill>
              </a:rPr>
              <a:t>(F)</a:t>
            </a:r>
            <a:r>
              <a:rPr lang="zh-TW" altLang="en-US" dirty="0" smtClean="0"/>
              <a:t>兩個選項，各個寶箱</a:t>
            </a:r>
            <a:r>
              <a:rPr lang="zh-TW" altLang="en-US" b="1" dirty="0" smtClean="0">
                <a:solidFill>
                  <a:srgbClr val="C00000"/>
                </a:solidFill>
              </a:rPr>
              <a:t>只能作答一次</a:t>
            </a:r>
            <a:r>
              <a:rPr lang="zh-TW" altLang="en-US" dirty="0" smtClean="0"/>
              <a:t>，若無把握答對可點擊題目下方的</a:t>
            </a:r>
            <a:r>
              <a:rPr lang="en-US" altLang="zh-TW" b="1" dirty="0" smtClean="0">
                <a:solidFill>
                  <a:srgbClr val="C00000"/>
                </a:solidFill>
              </a:rPr>
              <a:t>cancel</a:t>
            </a:r>
            <a:r>
              <a:rPr lang="zh-TW" altLang="en-US" dirty="0" smtClean="0"/>
              <a:t>按鈕離開此題目，稍後再進行作答</a:t>
            </a:r>
            <a:endParaRPr dirty="0"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000" y="792000"/>
            <a:ext cx="1994400" cy="355003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26</a:t>
            </a:fld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00" y="792000"/>
            <a:ext cx="2000017" cy="3550031"/>
          </a:xfrm>
          <a:prstGeom prst="rect">
            <a:avLst/>
          </a:prstGeom>
        </p:spPr>
      </p:pic>
      <p:sp>
        <p:nvSpPr>
          <p:cNvPr id="8" name="Google Shape;71;p15"/>
          <p:cNvSpPr/>
          <p:nvPr/>
        </p:nvSpPr>
        <p:spPr>
          <a:xfrm>
            <a:off x="1889365" y="3761842"/>
            <a:ext cx="591670" cy="305894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864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4266300" y="196625"/>
            <a:ext cx="45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選擇題</a:t>
            </a:r>
            <a:endParaRPr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4266300" y="1152475"/>
            <a:ext cx="4566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zh-TW" altLang="en-US" dirty="0" smtClean="0"/>
              <a:t>選擇題</a:t>
            </a:r>
            <a:r>
              <a:rPr lang="zh-TW" altLang="en-US" dirty="0"/>
              <a:t>的</a:t>
            </a:r>
            <a:r>
              <a:rPr lang="zh-TW" altLang="en-US" dirty="0" smtClean="0"/>
              <a:t>部分有二至多個</a:t>
            </a:r>
            <a:r>
              <a:rPr lang="zh-TW" altLang="en-US" dirty="0"/>
              <a:t>選項，各個寶箱</a:t>
            </a:r>
            <a:r>
              <a:rPr lang="zh-TW" altLang="en-US" b="1" dirty="0">
                <a:solidFill>
                  <a:srgbClr val="C00000"/>
                </a:solidFill>
              </a:rPr>
              <a:t>只能作答一次</a:t>
            </a:r>
            <a:r>
              <a:rPr lang="zh-TW" altLang="en-US" dirty="0"/>
              <a:t>，若無把握答對可點擊題目下方的</a:t>
            </a:r>
            <a:r>
              <a:rPr lang="en-US" altLang="zh-TW" b="1" dirty="0">
                <a:solidFill>
                  <a:srgbClr val="C00000"/>
                </a:solidFill>
              </a:rPr>
              <a:t>cancel</a:t>
            </a:r>
            <a:r>
              <a:rPr lang="zh-TW" altLang="en-US" dirty="0"/>
              <a:t>按鈕離開此題目，稍後再進行作答</a:t>
            </a:r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000" y="792000"/>
            <a:ext cx="1994400" cy="355003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27</a:t>
            </a:fld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00" y="792000"/>
            <a:ext cx="2000017" cy="3550031"/>
          </a:xfrm>
          <a:prstGeom prst="rect">
            <a:avLst/>
          </a:prstGeom>
        </p:spPr>
      </p:pic>
      <p:sp>
        <p:nvSpPr>
          <p:cNvPr id="9" name="Google Shape;71;p15"/>
          <p:cNvSpPr/>
          <p:nvPr/>
        </p:nvSpPr>
        <p:spPr>
          <a:xfrm>
            <a:off x="1889365" y="3903037"/>
            <a:ext cx="591670" cy="305894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977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 smtClean="0"/>
              <a:t>問答題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問答體的回答形式為若干文字加上多媒體，多媒體又分為</a:t>
            </a:r>
            <a:r>
              <a:rPr kumimoji="1" lang="zh-TW" altLang="en-US" b="1" dirty="0" smtClean="0">
                <a:solidFill>
                  <a:srgbClr val="C00000"/>
                </a:solidFill>
              </a:rPr>
              <a:t>照片</a:t>
            </a:r>
            <a:r>
              <a:rPr kumimoji="1" lang="zh-TW" altLang="en-US" dirty="0" smtClean="0"/>
              <a:t>、</a:t>
            </a:r>
            <a:r>
              <a:rPr kumimoji="1" lang="zh-TW" altLang="en-US" b="1" dirty="0" smtClean="0">
                <a:solidFill>
                  <a:srgbClr val="C00000"/>
                </a:solidFill>
              </a:rPr>
              <a:t>影片</a:t>
            </a:r>
            <a:r>
              <a:rPr kumimoji="1" lang="zh-TW" altLang="en-US" dirty="0" smtClean="0"/>
              <a:t>與</a:t>
            </a:r>
            <a:r>
              <a:rPr kumimoji="1" lang="zh-TW" altLang="en-US" b="1" dirty="0" smtClean="0">
                <a:solidFill>
                  <a:srgbClr val="C00000"/>
                </a:solidFill>
              </a:rPr>
              <a:t>錄音</a:t>
            </a:r>
            <a:r>
              <a:rPr kumimoji="1" lang="zh-TW" altLang="en-US" dirty="0" smtClean="0"/>
              <a:t>，初始未拍照時圖片區會顯示驚嘆號，</a:t>
            </a:r>
            <a:r>
              <a:rPr kumimoji="1" lang="zh-TW" altLang="en-US" b="1" dirty="0" smtClean="0">
                <a:solidFill>
                  <a:srgbClr val="C00000"/>
                </a:solidFill>
              </a:rPr>
              <a:t>預覽影片</a:t>
            </a:r>
            <a:r>
              <a:rPr kumimoji="1" lang="zh-TW" altLang="en-US" dirty="0" smtClean="0"/>
              <a:t>與</a:t>
            </a:r>
            <a:r>
              <a:rPr kumimoji="1" lang="zh-TW" altLang="en-US" b="1" dirty="0" smtClean="0">
                <a:solidFill>
                  <a:srgbClr val="C00000"/>
                </a:solidFill>
              </a:rPr>
              <a:t>試聽錄音</a:t>
            </a:r>
            <a:r>
              <a:rPr kumimoji="1" lang="zh-TW" altLang="en-US" dirty="0" smtClean="0"/>
              <a:t>也會無法使用。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376" y="849392"/>
            <a:ext cx="1955075" cy="347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12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 smtClean="0"/>
              <a:t>問答題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dirty="0" smtClean="0"/>
              <a:t>若有多張圖片，可透過圖片左右的小按鍵來切換預覽，按下</a:t>
            </a:r>
            <a:r>
              <a:rPr kumimoji="1" lang="zh-TW" altLang="en-US" b="1" dirty="0" smtClean="0">
                <a:solidFill>
                  <a:srgbClr val="C00000"/>
                </a:solidFill>
              </a:rPr>
              <a:t>刪除照片</a:t>
            </a:r>
            <a:r>
              <a:rPr kumimoji="1" lang="zh-TW" altLang="en-US" dirty="0" smtClean="0"/>
              <a:t>則會刪除當前顯示的照片。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966" y="769326"/>
            <a:ext cx="2010218" cy="356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84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用戶</a:t>
            </a:r>
            <a:r>
              <a:rPr lang="zh-TW" altLang="en-US" dirty="0"/>
              <a:t>登入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從右上角的 個人中心 進入</a:t>
            </a:r>
            <a:endParaRPr lang="en-US" altLang="zh-TW" dirty="0" smtClean="0"/>
          </a:p>
          <a:p>
            <a:r>
              <a:rPr lang="zh-TW" altLang="en-US" dirty="0" smtClean="0"/>
              <a:t>可以在此</a:t>
            </a:r>
            <a:r>
              <a:rPr lang="zh-TW" altLang="en-US" dirty="0"/>
              <a:t>頁</a:t>
            </a:r>
            <a:r>
              <a:rPr lang="zh-TW" altLang="en-US" dirty="0" smtClean="0"/>
              <a:t>面進行 </a:t>
            </a:r>
            <a:r>
              <a:rPr lang="zh-TW" altLang="en-US" b="1" dirty="0" smtClean="0">
                <a:solidFill>
                  <a:srgbClr val="C00000"/>
                </a:solidFill>
              </a:rPr>
              <a:t>登入</a:t>
            </a:r>
            <a:r>
              <a:rPr lang="zh-TW" altLang="en-US" dirty="0" smtClean="0"/>
              <a:t>，或是查看更多訊息</a:t>
            </a:r>
            <a:endParaRPr lang="en-US" altLang="zh-TW" dirty="0" smtClean="0"/>
          </a:p>
          <a:p>
            <a:r>
              <a:rPr lang="zh-TW" altLang="en-US" dirty="0" smtClean="0"/>
              <a:t>可以從 </a:t>
            </a:r>
            <a:r>
              <a:rPr lang="zh-TW" altLang="en-US" b="1" dirty="0" smtClean="0">
                <a:solidFill>
                  <a:srgbClr val="C00000"/>
                </a:solidFill>
              </a:rPr>
              <a:t>更多</a:t>
            </a:r>
            <a:r>
              <a:rPr lang="en-US" altLang="zh-TW" b="1" dirty="0" smtClean="0">
                <a:solidFill>
                  <a:srgbClr val="C00000"/>
                </a:solidFill>
              </a:rPr>
              <a:t>… </a:t>
            </a:r>
            <a:r>
              <a:rPr lang="zh-TW" altLang="en-US" dirty="0" smtClean="0">
                <a:solidFill>
                  <a:srgbClr val="595959"/>
                </a:solidFill>
              </a:rPr>
              <a:t>檢視官方網頁更多的訊息</a:t>
            </a:r>
            <a:endParaRPr lang="en-US" altLang="zh-TW" dirty="0" smtClean="0">
              <a:solidFill>
                <a:srgbClr val="595959"/>
              </a:solidFill>
            </a:endParaRPr>
          </a:p>
          <a:p>
            <a:r>
              <a:rPr lang="zh-TW" altLang="en-US" dirty="0">
                <a:solidFill>
                  <a:srgbClr val="595959"/>
                </a:solidFill>
              </a:rPr>
              <a:t>也能從 </a:t>
            </a:r>
            <a:r>
              <a:rPr lang="zh-TW" altLang="en-US" b="1" dirty="0">
                <a:solidFill>
                  <a:srgbClr val="C00000"/>
                </a:solidFill>
              </a:rPr>
              <a:t>使用說明中 </a:t>
            </a:r>
            <a:r>
              <a:rPr lang="zh-TW" altLang="en-US" dirty="0">
                <a:solidFill>
                  <a:srgbClr val="595959"/>
                </a:solidFill>
              </a:rPr>
              <a:t>查看關於這個</a:t>
            </a:r>
            <a:r>
              <a:rPr lang="en-US" altLang="zh-TW" dirty="0">
                <a:solidFill>
                  <a:srgbClr val="595959"/>
                </a:solidFill>
              </a:rPr>
              <a:t>APP</a:t>
            </a:r>
            <a:r>
              <a:rPr lang="zh-TW" altLang="en-US" dirty="0">
                <a:solidFill>
                  <a:srgbClr val="595959"/>
                </a:solidFill>
              </a:rPr>
              <a:t>更詳盡的</a:t>
            </a:r>
            <a:r>
              <a:rPr lang="zh-TW" altLang="en-US" dirty="0" smtClean="0">
                <a:solidFill>
                  <a:srgbClr val="595959"/>
                </a:solidFill>
              </a:rPr>
              <a:t>用法</a:t>
            </a:r>
            <a:endParaRPr lang="en-US" altLang="zh-TW" dirty="0" smtClean="0">
              <a:solidFill>
                <a:srgbClr val="595959"/>
              </a:solidFill>
            </a:endParaRPr>
          </a:p>
          <a:p>
            <a:r>
              <a:rPr lang="zh-TW" altLang="en-US" dirty="0" smtClean="0">
                <a:solidFill>
                  <a:srgbClr val="595959"/>
                </a:solidFill>
              </a:rPr>
              <a:t>從 </a:t>
            </a:r>
            <a:r>
              <a:rPr lang="zh-TW" altLang="en-US" b="1" dirty="0" smtClean="0">
                <a:solidFill>
                  <a:srgbClr val="C00000"/>
                </a:solidFill>
              </a:rPr>
              <a:t>切換景點歸屬 </a:t>
            </a:r>
            <a:r>
              <a:rPr lang="zh-TW" altLang="en-US" dirty="0" smtClean="0">
                <a:solidFill>
                  <a:srgbClr val="595959"/>
                </a:solidFill>
              </a:rPr>
              <a:t>切換想將景點歸屬的網站</a:t>
            </a:r>
            <a:endParaRPr lang="en-US" altLang="zh-TW" dirty="0" smtClean="0">
              <a:solidFill>
                <a:srgbClr val="595959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82" y="769325"/>
            <a:ext cx="1995652" cy="3549600"/>
          </a:xfrm>
          <a:prstGeom prst="rect">
            <a:avLst/>
          </a:prstGeom>
        </p:spPr>
      </p:pic>
      <p:grpSp>
        <p:nvGrpSpPr>
          <p:cNvPr id="8" name="群組 7"/>
          <p:cNvGrpSpPr/>
          <p:nvPr/>
        </p:nvGrpSpPr>
        <p:grpSpPr>
          <a:xfrm>
            <a:off x="1179082" y="769325"/>
            <a:ext cx="1995652" cy="3549600"/>
            <a:chOff x="1524141" y="769325"/>
            <a:chExt cx="1995652" cy="3549600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141" y="769325"/>
              <a:ext cx="1995652" cy="3549600"/>
            </a:xfrm>
            <a:prstGeom prst="rect">
              <a:avLst/>
            </a:prstGeom>
          </p:spPr>
        </p:pic>
        <p:sp>
          <p:nvSpPr>
            <p:cNvPr id="7" name="圓角矩形 6"/>
            <p:cNvSpPr/>
            <p:nvPr/>
          </p:nvSpPr>
          <p:spPr>
            <a:xfrm>
              <a:off x="2521967" y="1892595"/>
              <a:ext cx="384266" cy="184298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" name="圓角矩形 8"/>
          <p:cNvSpPr/>
          <p:nvPr/>
        </p:nvSpPr>
        <p:spPr>
          <a:xfrm>
            <a:off x="1297172" y="3990753"/>
            <a:ext cx="1750828" cy="17012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82" y="769325"/>
            <a:ext cx="1995652" cy="35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9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 smtClean="0"/>
              <a:t>問答題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b="1" dirty="0" smtClean="0">
                <a:solidFill>
                  <a:srgbClr val="C00000"/>
                </a:solidFill>
              </a:rPr>
              <a:t>錄製影片</a:t>
            </a:r>
            <a:r>
              <a:rPr kumimoji="1" lang="zh-TW" altLang="en-US" dirty="0" smtClean="0"/>
              <a:t>與拍照相同是啟用相機，</a:t>
            </a:r>
            <a:r>
              <a:rPr kumimoji="1" lang="zh-TW" altLang="en-US" b="1" dirty="0" smtClean="0">
                <a:solidFill>
                  <a:srgbClr val="C00000"/>
                </a:solidFill>
              </a:rPr>
              <a:t>錄音</a:t>
            </a:r>
            <a:r>
              <a:rPr kumimoji="1" lang="zh-TW" altLang="en-US" dirty="0" smtClean="0"/>
              <a:t>則是按下之後即開始進行錄音，再按下</a:t>
            </a:r>
            <a:r>
              <a:rPr kumimoji="1" lang="en-US" altLang="zh-TW" b="1" dirty="0" smtClean="0">
                <a:solidFill>
                  <a:srgbClr val="C00000"/>
                </a:solidFill>
              </a:rPr>
              <a:t>OK</a:t>
            </a:r>
            <a:r>
              <a:rPr kumimoji="1" lang="zh-TW" altLang="en-US" dirty="0" smtClean="0"/>
              <a:t>則完成錄音。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60" y="769325"/>
            <a:ext cx="2015236" cy="357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28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 smtClean="0"/>
              <a:t>問答題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dirty="0" smtClean="0"/>
              <a:t>作答完畢後，按下送出答案，即可選擇</a:t>
            </a:r>
            <a:r>
              <a:rPr kumimoji="1" lang="zh-TW" altLang="en-US" b="1" dirty="0" smtClean="0">
                <a:solidFill>
                  <a:srgbClr val="C00000"/>
                </a:solidFill>
              </a:rPr>
              <a:t>一種</a:t>
            </a:r>
            <a:r>
              <a:rPr kumimoji="1" lang="zh-TW" altLang="en-US" dirty="0" smtClean="0"/>
              <a:t>多媒體上傳形式，按下選項後即開始上傳，一段時間後會顯示</a:t>
            </a:r>
            <a:r>
              <a:rPr kumimoji="1" lang="zh-TW" altLang="en-US" b="1" dirty="0" smtClean="0">
                <a:solidFill>
                  <a:srgbClr val="C00000"/>
                </a:solidFill>
              </a:rPr>
              <a:t>上傳成功</a:t>
            </a:r>
            <a:r>
              <a:rPr kumimoji="1" lang="zh-TW" altLang="en-US" dirty="0" smtClean="0"/>
              <a:t>。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60" y="769326"/>
            <a:ext cx="2010218" cy="356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143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4266300" y="196625"/>
            <a:ext cx="45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更多選項</a:t>
            </a:r>
            <a:endParaRPr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4266300" y="1152475"/>
            <a:ext cx="4566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altLang="en-US" dirty="0" smtClean="0"/>
              <a:t>若點擊左下方</a:t>
            </a:r>
            <a:r>
              <a:rPr lang="en-US" altLang="zh-TW" dirty="0" smtClean="0"/>
              <a:t>+</a:t>
            </a:r>
            <a:r>
              <a:rPr lang="zh-TW" altLang="en-US" dirty="0" smtClean="0"/>
              <a:t>字號的按鈕，可開啟</a:t>
            </a:r>
            <a:r>
              <a:rPr lang="zh-TW" altLang="en-US" b="1" dirty="0" smtClean="0">
                <a:solidFill>
                  <a:srgbClr val="C00000"/>
                </a:solidFill>
              </a:rPr>
              <a:t>更多選項</a:t>
            </a:r>
            <a:r>
              <a:rPr lang="zh-TW" altLang="en-US" dirty="0" smtClean="0"/>
              <a:t>，清單圖示的按鈕可查詢您的</a:t>
            </a:r>
            <a:r>
              <a:rPr lang="zh-TW" altLang="en-US" b="1" dirty="0" smtClean="0">
                <a:solidFill>
                  <a:srgbClr val="C00000"/>
                </a:solidFill>
              </a:rPr>
              <a:t>答題歷史</a:t>
            </a:r>
            <a:r>
              <a:rPr lang="zh-TW" altLang="en-US" dirty="0" smtClean="0"/>
              <a:t>，</a:t>
            </a:r>
            <a:r>
              <a:rPr lang="en-US" altLang="zh-TW" dirty="0" smtClean="0"/>
              <a:t>EXIT</a:t>
            </a:r>
            <a:r>
              <a:rPr lang="zh-TW" altLang="en-US" dirty="0" smtClean="0"/>
              <a:t>圖示的按鈕可</a:t>
            </a:r>
            <a:r>
              <a:rPr lang="zh-TW" altLang="en-US" b="1" dirty="0" smtClean="0">
                <a:solidFill>
                  <a:srgbClr val="C00000"/>
                </a:solidFill>
              </a:rPr>
              <a:t>離開</a:t>
            </a:r>
            <a:r>
              <a:rPr lang="zh-TW" altLang="en-US" dirty="0" smtClean="0"/>
              <a:t>遊戲畫面進到群組選單</a:t>
            </a:r>
            <a:endParaRPr dirty="0"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000" y="792000"/>
            <a:ext cx="1994400" cy="3550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8000" y="792000"/>
            <a:ext cx="1994401" cy="35500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32</a:t>
            </a:fld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999" y="792000"/>
            <a:ext cx="2000017" cy="3550031"/>
          </a:xfrm>
          <a:prstGeom prst="rect">
            <a:avLst/>
          </a:prstGeom>
        </p:spPr>
      </p:pic>
      <p:sp>
        <p:nvSpPr>
          <p:cNvPr id="8" name="Google Shape;71;p15"/>
          <p:cNvSpPr/>
          <p:nvPr/>
        </p:nvSpPr>
        <p:spPr>
          <a:xfrm>
            <a:off x="1297641" y="2319618"/>
            <a:ext cx="470700" cy="43703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71;p15"/>
          <p:cNvSpPr/>
          <p:nvPr/>
        </p:nvSpPr>
        <p:spPr>
          <a:xfrm>
            <a:off x="1297641" y="2756648"/>
            <a:ext cx="470700" cy="43703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97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4266300" y="196625"/>
            <a:ext cx="45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答題歷史</a:t>
            </a:r>
            <a:endParaRPr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4266300" y="1152475"/>
            <a:ext cx="4566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altLang="en-US" dirty="0" smtClean="0"/>
              <a:t>進入答題歷史的介面，即可檢視此使用者的</a:t>
            </a:r>
            <a:r>
              <a:rPr lang="zh-TW" altLang="en-US" b="1" dirty="0" smtClean="0">
                <a:solidFill>
                  <a:srgbClr val="C00000"/>
                </a:solidFill>
              </a:rPr>
              <a:t>答題記錄</a:t>
            </a:r>
            <a:r>
              <a:rPr lang="zh-TW" altLang="en-US" dirty="0" smtClean="0"/>
              <a:t>，其中包含批改結果</a:t>
            </a:r>
            <a:r>
              <a:rPr lang="en-US" altLang="zh-TW" dirty="0" smtClean="0"/>
              <a:t>(</a:t>
            </a:r>
            <a:r>
              <a:rPr lang="en-US" altLang="zh-TW" b="1" dirty="0" smtClean="0">
                <a:solidFill>
                  <a:srgbClr val="C00000"/>
                </a:solidFill>
              </a:rPr>
              <a:t>correctness</a:t>
            </a:r>
            <a:r>
              <a:rPr lang="en-US" altLang="zh-TW" dirty="0" smtClean="0"/>
              <a:t>)</a:t>
            </a:r>
            <a:r>
              <a:rPr lang="zh-TW" altLang="en-US" dirty="0" smtClean="0"/>
              <a:t>以及該題的分數</a:t>
            </a:r>
            <a:r>
              <a:rPr lang="en-US" altLang="zh-TW" dirty="0" smtClean="0"/>
              <a:t>(</a:t>
            </a:r>
            <a:r>
              <a:rPr lang="en-US" altLang="zh-TW" b="1" dirty="0" smtClean="0">
                <a:solidFill>
                  <a:srgbClr val="C00000"/>
                </a:solidFill>
              </a:rPr>
              <a:t>point</a:t>
            </a:r>
            <a:r>
              <a:rPr lang="en-US" altLang="zh-TW" dirty="0" smtClean="0"/>
              <a:t>)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altLang="en-US" dirty="0" smtClean="0"/>
              <a:t>點擊左上方的</a:t>
            </a:r>
            <a:r>
              <a:rPr lang="zh-TW" altLang="en-US" b="1" dirty="0" smtClean="0">
                <a:solidFill>
                  <a:srgbClr val="C00000"/>
                </a:solidFill>
              </a:rPr>
              <a:t>箭頭</a:t>
            </a:r>
            <a:r>
              <a:rPr lang="zh-TW" altLang="en-US" dirty="0" smtClean="0"/>
              <a:t>按鈕即可回到遊戲</a:t>
            </a:r>
            <a:r>
              <a:rPr lang="zh-TW" altLang="en-US" dirty="0"/>
              <a:t>畫面</a:t>
            </a:r>
            <a:endParaRPr dirty="0"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000" y="792000"/>
            <a:ext cx="1994400" cy="355003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33</a:t>
            </a:fld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383" y="791999"/>
            <a:ext cx="2000017" cy="355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3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 smtClean="0"/>
              <a:t>查看排名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dirty="0" smtClean="0"/>
              <a:t>離開遊戲（或是遊戲時間結束）後會回到群組畫面，再次點擊進場次並選擇</a:t>
            </a:r>
            <a:r>
              <a:rPr kumimoji="1" lang="zh-TW" altLang="en-US" b="1" dirty="0" smtClean="0">
                <a:solidFill>
                  <a:srgbClr val="C00000"/>
                </a:solidFill>
              </a:rPr>
              <a:t>查看遊戲紀錄</a:t>
            </a:r>
            <a:r>
              <a:rPr kumimoji="1" lang="zh-TW" altLang="en-US" dirty="0" smtClean="0"/>
              <a:t>後，即可看到此場次所進行過的遊戲。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729" y="769325"/>
            <a:ext cx="2015236" cy="357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3257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 smtClean="0"/>
              <a:t>查看排名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選擇相對應的</a:t>
            </a:r>
            <a:r>
              <a:rPr kumimoji="1" lang="zh-TW" altLang="en-US" b="1" dirty="0">
                <a:solidFill>
                  <a:srgbClr val="C00000"/>
                </a:solidFill>
              </a:rPr>
              <a:t>日期</a:t>
            </a:r>
            <a:r>
              <a:rPr kumimoji="1" lang="zh-TW" altLang="en-US" dirty="0"/>
              <a:t>與</a:t>
            </a:r>
            <a:r>
              <a:rPr kumimoji="1" lang="zh-TW" altLang="en-US" b="1" dirty="0">
                <a:solidFill>
                  <a:srgbClr val="C00000"/>
                </a:solidFill>
              </a:rPr>
              <a:t>時間</a:t>
            </a:r>
            <a:r>
              <a:rPr kumimoji="1" lang="zh-TW" altLang="en-US" dirty="0"/>
              <a:t>即可</a:t>
            </a:r>
            <a:r>
              <a:rPr kumimoji="1" lang="zh-TW" altLang="en-US" dirty="0" smtClean="0"/>
              <a:t>查看</a:t>
            </a:r>
            <a:r>
              <a:rPr kumimoji="1" lang="zh-TW" altLang="en-US" dirty="0"/>
              <a:t>此遊戲的得分排名。</a:t>
            </a:r>
          </a:p>
          <a:p>
            <a:pPr>
              <a:lnSpc>
                <a:spcPct val="150000"/>
              </a:lnSpc>
            </a:pP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61" y="769326"/>
            <a:ext cx="2005200" cy="355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222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製作圖片景點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從主畫面左下方點擊 </a:t>
            </a:r>
            <a:r>
              <a:rPr lang="zh-TW" altLang="en-US" b="1" dirty="0" smtClean="0">
                <a:solidFill>
                  <a:srgbClr val="C00000"/>
                </a:solidFill>
              </a:rPr>
              <a:t>圖片按鈕</a:t>
            </a:r>
            <a:r>
              <a:rPr lang="zh-TW" altLang="en-US" dirty="0" smtClean="0"/>
              <a:t> 可進入圖片景點的製作頁面</a:t>
            </a:r>
            <a:endParaRPr lang="en-US" altLang="zh-TW" dirty="0" smtClean="0"/>
          </a:p>
          <a:p>
            <a:r>
              <a:rPr lang="zh-TW" altLang="en-US" dirty="0" smtClean="0"/>
              <a:t>在圖片景點的頁面可以用左下角的 </a:t>
            </a:r>
            <a:r>
              <a:rPr lang="zh-TW" altLang="en-US" b="1" dirty="0" smtClean="0">
                <a:solidFill>
                  <a:srgbClr val="C00000"/>
                </a:solidFill>
              </a:rPr>
              <a:t>定位按鈕</a:t>
            </a:r>
            <a:r>
              <a:rPr lang="zh-TW" altLang="en-US" dirty="0" smtClean="0"/>
              <a:t> 取得目前所在的經緯度資訊</a:t>
            </a:r>
            <a:endParaRPr lang="en-US" altLang="zh-TW" dirty="0" smtClean="0"/>
          </a:p>
          <a:p>
            <a:r>
              <a:rPr lang="zh-TW" altLang="en-US" dirty="0" smtClean="0"/>
              <a:t>接著可使用中央下方 </a:t>
            </a:r>
            <a:r>
              <a:rPr lang="zh-TW" altLang="en-US" b="1" dirty="0" smtClean="0">
                <a:solidFill>
                  <a:srgbClr val="C00000"/>
                </a:solidFill>
              </a:rPr>
              <a:t>加入圖片以及加入解說 </a:t>
            </a:r>
            <a:r>
              <a:rPr lang="zh-TW" altLang="en-US" dirty="0" smtClean="0"/>
              <a:t>的功能，為景點加入多媒體資料</a:t>
            </a:r>
            <a:endParaRPr lang="en-US" altLang="zh-TW" dirty="0" smtClean="0"/>
          </a:p>
          <a:p>
            <a:r>
              <a:rPr lang="zh-TW" altLang="en-US" dirty="0" smtClean="0"/>
              <a:t>最後一切填妥後，可用右下角的</a:t>
            </a:r>
            <a:r>
              <a:rPr lang="zh-TW" altLang="en-US" dirty="0"/>
              <a:t> </a:t>
            </a:r>
            <a:r>
              <a:rPr lang="zh-TW" altLang="en-US" b="1" dirty="0" smtClean="0">
                <a:solidFill>
                  <a:srgbClr val="C00000"/>
                </a:solidFill>
              </a:rPr>
              <a:t>儲存按鈕</a:t>
            </a:r>
            <a:r>
              <a:rPr lang="zh-TW" altLang="en-US" dirty="0" smtClean="0"/>
              <a:t>，完成暫</a:t>
            </a:r>
            <a:r>
              <a:rPr lang="zh-TW" altLang="en-US" dirty="0"/>
              <a:t>存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</a:t>
            </a:fld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1180800" y="769325"/>
            <a:ext cx="1995652" cy="3549600"/>
            <a:chOff x="1180800" y="769325"/>
            <a:chExt cx="1995652" cy="354960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0800" y="769325"/>
              <a:ext cx="1995652" cy="3549600"/>
            </a:xfrm>
            <a:prstGeom prst="rect">
              <a:avLst/>
            </a:prstGeom>
          </p:spPr>
        </p:pic>
        <p:sp>
          <p:nvSpPr>
            <p:cNvPr id="7" name="圓角矩形 6"/>
            <p:cNvSpPr/>
            <p:nvPr/>
          </p:nvSpPr>
          <p:spPr>
            <a:xfrm>
              <a:off x="1489364" y="4061638"/>
              <a:ext cx="325581" cy="243112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800" y="769325"/>
            <a:ext cx="1995652" cy="3549600"/>
          </a:xfrm>
          <a:prstGeom prst="rect">
            <a:avLst/>
          </a:prstGeom>
        </p:spPr>
      </p:pic>
      <p:sp>
        <p:nvSpPr>
          <p:cNvPr id="9" name="圓角矩形 8"/>
          <p:cNvSpPr/>
          <p:nvPr/>
        </p:nvSpPr>
        <p:spPr>
          <a:xfrm>
            <a:off x="1232455" y="4075813"/>
            <a:ext cx="235527" cy="2431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1726557" y="4075813"/>
            <a:ext cx="898279" cy="2431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2885078" y="4075813"/>
            <a:ext cx="235527" cy="2431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151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製作聲音景</a:t>
            </a:r>
            <a:r>
              <a:rPr lang="zh-TW" altLang="en-US" dirty="0"/>
              <a:t>點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從主畫面左下方點擊 </a:t>
            </a:r>
            <a:r>
              <a:rPr lang="zh-TW" altLang="en-US" b="1" dirty="0">
                <a:solidFill>
                  <a:srgbClr val="C00000"/>
                </a:solidFill>
              </a:rPr>
              <a:t>聲音</a:t>
            </a:r>
            <a:r>
              <a:rPr lang="zh-TW" altLang="en-US" b="1" dirty="0" smtClean="0">
                <a:solidFill>
                  <a:srgbClr val="C00000"/>
                </a:solidFill>
              </a:rPr>
              <a:t>按鈕</a:t>
            </a:r>
            <a:r>
              <a:rPr lang="zh-TW" altLang="en-US" dirty="0" smtClean="0"/>
              <a:t> </a:t>
            </a:r>
            <a:r>
              <a:rPr lang="zh-TW" altLang="en-US" dirty="0"/>
              <a:t>可</a:t>
            </a:r>
            <a:r>
              <a:rPr lang="zh-TW" altLang="en-US" dirty="0" smtClean="0"/>
              <a:t>進入聲</a:t>
            </a:r>
            <a:r>
              <a:rPr lang="zh-TW" altLang="en-US" dirty="0"/>
              <a:t>音</a:t>
            </a:r>
            <a:r>
              <a:rPr lang="zh-TW" altLang="en-US" dirty="0" smtClean="0"/>
              <a:t>景</a:t>
            </a:r>
            <a:r>
              <a:rPr lang="zh-TW" altLang="en-US" dirty="0"/>
              <a:t>點的製作頁面</a:t>
            </a:r>
            <a:endParaRPr lang="en-US" altLang="zh-TW" dirty="0"/>
          </a:p>
          <a:p>
            <a:r>
              <a:rPr lang="zh-TW" altLang="en-US" dirty="0"/>
              <a:t>在圖片景點的頁面可以用左下角的 </a:t>
            </a:r>
            <a:r>
              <a:rPr lang="zh-TW" altLang="en-US" b="1" dirty="0">
                <a:solidFill>
                  <a:srgbClr val="C00000"/>
                </a:solidFill>
              </a:rPr>
              <a:t>定位按鈕</a:t>
            </a:r>
            <a:r>
              <a:rPr lang="zh-TW" altLang="en-US" dirty="0"/>
              <a:t> 取得目前所在的經緯度資訊</a:t>
            </a:r>
            <a:endParaRPr lang="en-US" altLang="zh-TW" dirty="0"/>
          </a:p>
          <a:p>
            <a:r>
              <a:rPr lang="zh-TW" altLang="en-US" dirty="0"/>
              <a:t>接著可使用中央下方 </a:t>
            </a:r>
            <a:r>
              <a:rPr lang="zh-TW" altLang="en-US" b="1" dirty="0" smtClean="0">
                <a:solidFill>
                  <a:srgbClr val="C00000"/>
                </a:solidFill>
              </a:rPr>
              <a:t>加入</a:t>
            </a:r>
            <a:r>
              <a:rPr lang="zh-TW" altLang="en-US" b="1" dirty="0">
                <a:solidFill>
                  <a:srgbClr val="C00000"/>
                </a:solidFill>
              </a:rPr>
              <a:t>聲音</a:t>
            </a:r>
            <a:r>
              <a:rPr lang="zh-TW" altLang="en-US" b="1" dirty="0" smtClean="0">
                <a:solidFill>
                  <a:srgbClr val="C00000"/>
                </a:solidFill>
              </a:rPr>
              <a:t>以及</a:t>
            </a:r>
            <a:r>
              <a:rPr lang="zh-TW" altLang="en-US" b="1" dirty="0">
                <a:solidFill>
                  <a:srgbClr val="C00000"/>
                </a:solidFill>
              </a:rPr>
              <a:t>加入解說 </a:t>
            </a:r>
            <a:r>
              <a:rPr lang="zh-TW" altLang="en-US" dirty="0"/>
              <a:t>的功能，為景點加入多媒體資料</a:t>
            </a:r>
            <a:endParaRPr lang="en-US" altLang="zh-TW" dirty="0"/>
          </a:p>
          <a:p>
            <a:r>
              <a:rPr lang="zh-TW" altLang="en-US" dirty="0"/>
              <a:t>最後一切填妥後，可用右下角的 </a:t>
            </a:r>
            <a:r>
              <a:rPr lang="zh-TW" altLang="en-US" b="1" dirty="0">
                <a:solidFill>
                  <a:srgbClr val="C00000"/>
                </a:solidFill>
              </a:rPr>
              <a:t>儲存按鈕</a:t>
            </a:r>
            <a:r>
              <a:rPr lang="zh-TW" altLang="en-US" dirty="0"/>
              <a:t>，完成暫存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5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800" y="770400"/>
            <a:ext cx="1995652" cy="3549600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2015835" y="4055117"/>
            <a:ext cx="325581" cy="2431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800" y="770400"/>
            <a:ext cx="1995652" cy="3549600"/>
          </a:xfrm>
          <a:prstGeom prst="rect">
            <a:avLst/>
          </a:prstGeom>
        </p:spPr>
      </p:pic>
      <p:sp>
        <p:nvSpPr>
          <p:cNvPr id="9" name="圓角矩形 8"/>
          <p:cNvSpPr/>
          <p:nvPr/>
        </p:nvSpPr>
        <p:spPr>
          <a:xfrm>
            <a:off x="1238354" y="4068290"/>
            <a:ext cx="235527" cy="2431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1732456" y="4068290"/>
            <a:ext cx="898279" cy="2431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/>
        </p:nvSpPr>
        <p:spPr>
          <a:xfrm>
            <a:off x="2890977" y="4068290"/>
            <a:ext cx="235527" cy="2431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049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製作影</a:t>
            </a:r>
            <a:r>
              <a:rPr lang="zh-TW" altLang="en-US" dirty="0"/>
              <a:t>片</a:t>
            </a:r>
            <a:r>
              <a:rPr lang="zh-TW" altLang="en-US" dirty="0" smtClean="0"/>
              <a:t>景</a:t>
            </a:r>
            <a:r>
              <a:rPr lang="zh-TW" altLang="en-US" dirty="0"/>
              <a:t>點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從主畫面左下方點擊 </a:t>
            </a:r>
            <a:r>
              <a:rPr lang="zh-TW" altLang="en-US" b="1" dirty="0" smtClean="0">
                <a:solidFill>
                  <a:srgbClr val="C00000"/>
                </a:solidFill>
              </a:rPr>
              <a:t>影片按鈕</a:t>
            </a:r>
            <a:r>
              <a:rPr lang="zh-TW" altLang="en-US" dirty="0" smtClean="0"/>
              <a:t> </a:t>
            </a:r>
            <a:r>
              <a:rPr lang="zh-TW" altLang="en-US" dirty="0"/>
              <a:t>可</a:t>
            </a:r>
            <a:r>
              <a:rPr lang="zh-TW" altLang="en-US" dirty="0" smtClean="0"/>
              <a:t>進入影片景</a:t>
            </a:r>
            <a:r>
              <a:rPr lang="zh-TW" altLang="en-US" dirty="0"/>
              <a:t>點的製作頁面</a:t>
            </a:r>
            <a:endParaRPr lang="en-US" altLang="zh-TW" dirty="0"/>
          </a:p>
          <a:p>
            <a:r>
              <a:rPr lang="zh-TW" altLang="en-US" dirty="0"/>
              <a:t>在圖片景點的頁面可以用左下角的 </a:t>
            </a:r>
            <a:r>
              <a:rPr lang="zh-TW" altLang="en-US" b="1" dirty="0">
                <a:solidFill>
                  <a:srgbClr val="C00000"/>
                </a:solidFill>
              </a:rPr>
              <a:t>定位按鈕</a:t>
            </a:r>
            <a:r>
              <a:rPr lang="zh-TW" altLang="en-US" dirty="0"/>
              <a:t> 取得目前所在的經緯度資訊</a:t>
            </a:r>
            <a:endParaRPr lang="en-US" altLang="zh-TW" dirty="0"/>
          </a:p>
          <a:p>
            <a:r>
              <a:rPr lang="zh-TW" altLang="en-US" dirty="0"/>
              <a:t>接著可使用中央下方 </a:t>
            </a:r>
            <a:r>
              <a:rPr lang="zh-TW" altLang="en-US" b="1" dirty="0" smtClean="0">
                <a:solidFill>
                  <a:srgbClr val="C00000"/>
                </a:solidFill>
              </a:rPr>
              <a:t>加入影片以及</a:t>
            </a:r>
            <a:r>
              <a:rPr lang="zh-TW" altLang="en-US" b="1" dirty="0">
                <a:solidFill>
                  <a:srgbClr val="C00000"/>
                </a:solidFill>
              </a:rPr>
              <a:t>加入解說 </a:t>
            </a:r>
            <a:r>
              <a:rPr lang="zh-TW" altLang="en-US" dirty="0"/>
              <a:t>的功能，為景點加入多媒體資料</a:t>
            </a:r>
            <a:endParaRPr lang="en-US" altLang="zh-TW" dirty="0"/>
          </a:p>
          <a:p>
            <a:r>
              <a:rPr lang="zh-TW" altLang="en-US" dirty="0"/>
              <a:t>最後一切填妥後，可用右下角的 </a:t>
            </a:r>
            <a:r>
              <a:rPr lang="zh-TW" altLang="en-US" b="1" dirty="0">
                <a:solidFill>
                  <a:srgbClr val="C00000"/>
                </a:solidFill>
              </a:rPr>
              <a:t>儲存按鈕</a:t>
            </a:r>
            <a:r>
              <a:rPr lang="zh-TW" altLang="en-US" dirty="0"/>
              <a:t>，完成暫</a:t>
            </a:r>
            <a:r>
              <a:rPr lang="zh-TW" altLang="en-US" dirty="0" smtClean="0"/>
              <a:t>存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6</a:t>
            </a:fld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80800" y="770400"/>
            <a:ext cx="1995652" cy="3549600"/>
            <a:chOff x="1180800" y="770400"/>
            <a:chExt cx="1995652" cy="354960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0800" y="770400"/>
              <a:ext cx="1995652" cy="3549600"/>
            </a:xfrm>
            <a:prstGeom prst="rect">
              <a:avLst/>
            </a:prstGeom>
          </p:spPr>
        </p:pic>
        <p:sp>
          <p:nvSpPr>
            <p:cNvPr id="6" name="圓角矩形 5"/>
            <p:cNvSpPr/>
            <p:nvPr/>
          </p:nvSpPr>
          <p:spPr>
            <a:xfrm>
              <a:off x="2542307" y="4058769"/>
              <a:ext cx="325581" cy="243112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800" y="770400"/>
            <a:ext cx="1995652" cy="3549600"/>
          </a:xfrm>
          <a:prstGeom prst="rect">
            <a:avLst/>
          </a:prstGeom>
        </p:spPr>
      </p:pic>
      <p:sp>
        <p:nvSpPr>
          <p:cNvPr id="8" name="圓角矩形 7"/>
          <p:cNvSpPr/>
          <p:nvPr/>
        </p:nvSpPr>
        <p:spPr>
          <a:xfrm>
            <a:off x="1236218" y="4076888"/>
            <a:ext cx="235527" cy="2431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1730320" y="4076888"/>
            <a:ext cx="898279" cy="2431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2888841" y="4076888"/>
            <a:ext cx="235527" cy="2431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903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上傳景點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製作完景點後，在景點列表的地方可以查看製作完成的景點</a:t>
            </a:r>
            <a:endParaRPr lang="en-US" altLang="zh-TW" dirty="0" smtClean="0"/>
          </a:p>
          <a:p>
            <a:r>
              <a:rPr lang="zh-TW" altLang="en-US" dirty="0" smtClean="0">
                <a:solidFill>
                  <a:srgbClr val="595959"/>
                </a:solidFill>
              </a:rPr>
              <a:t>如</a:t>
            </a:r>
            <a:r>
              <a:rPr lang="zh-TW" altLang="en-US" dirty="0">
                <a:solidFill>
                  <a:srgbClr val="595959"/>
                </a:solidFill>
              </a:rPr>
              <a:t>若是想要對景點修改也可直接點及該景點欄位進行</a:t>
            </a:r>
            <a:r>
              <a:rPr lang="zh-TW" altLang="en-US" dirty="0" smtClean="0">
                <a:solidFill>
                  <a:srgbClr val="595959"/>
                </a:solidFill>
              </a:rPr>
              <a:t>修改</a:t>
            </a:r>
            <a:endParaRPr lang="en-US" altLang="zh-TW" dirty="0" smtClean="0"/>
          </a:p>
          <a:p>
            <a:r>
              <a:rPr lang="zh-TW" altLang="en-US" dirty="0" smtClean="0"/>
              <a:t>再</a:t>
            </a:r>
            <a:r>
              <a:rPr lang="zh-TW" altLang="en-US" dirty="0"/>
              <a:t>來</a:t>
            </a:r>
            <a:r>
              <a:rPr lang="zh-TW" altLang="en-US" dirty="0" smtClean="0"/>
              <a:t>針對已經完成想要上傳的景點欄位 </a:t>
            </a:r>
            <a:r>
              <a:rPr lang="zh-TW" altLang="en-US" b="1" dirty="0" smtClean="0">
                <a:solidFill>
                  <a:srgbClr val="C00000"/>
                </a:solidFill>
              </a:rPr>
              <a:t>向左滑動</a:t>
            </a:r>
            <a:endParaRPr lang="en-US" altLang="zh-TW" b="1" dirty="0" smtClean="0">
              <a:solidFill>
                <a:srgbClr val="C00000"/>
              </a:solidFill>
            </a:endParaRPr>
          </a:p>
          <a:p>
            <a:r>
              <a:rPr lang="zh-TW" altLang="en-US" dirty="0" smtClean="0">
                <a:solidFill>
                  <a:srgbClr val="595959"/>
                </a:solidFill>
              </a:rPr>
              <a:t>就能夠看見</a:t>
            </a:r>
            <a:r>
              <a:rPr lang="zh-TW" altLang="en-US" dirty="0">
                <a:solidFill>
                  <a:srgbClr val="595959"/>
                </a:solidFill>
              </a:rPr>
              <a:t> </a:t>
            </a:r>
            <a:r>
              <a:rPr lang="zh-TW" altLang="en-US" b="1" dirty="0" smtClean="0">
                <a:solidFill>
                  <a:srgbClr val="C00000"/>
                </a:solidFill>
              </a:rPr>
              <a:t>上傳以及刪除 </a:t>
            </a:r>
            <a:r>
              <a:rPr lang="zh-TW" altLang="en-US" dirty="0" smtClean="0">
                <a:solidFill>
                  <a:srgbClr val="595959"/>
                </a:solidFill>
              </a:rPr>
              <a:t>，點擊即可執行動作</a:t>
            </a:r>
            <a:endParaRPr lang="en-US" altLang="zh-TW" dirty="0" smtClean="0">
              <a:solidFill>
                <a:srgbClr val="595959"/>
              </a:solidFill>
            </a:endParaRPr>
          </a:p>
          <a:p>
            <a:r>
              <a:rPr lang="zh-TW" altLang="en-US" dirty="0" smtClean="0">
                <a:solidFill>
                  <a:srgbClr val="595959"/>
                </a:solidFill>
              </a:rPr>
              <a:t>上傳成功後也能分享到其他社群平台，向好友分享該景點的內容資</a:t>
            </a:r>
            <a:r>
              <a:rPr lang="zh-TW" altLang="en-US" dirty="0">
                <a:solidFill>
                  <a:srgbClr val="595959"/>
                </a:solidFill>
              </a:rPr>
              <a:t>訊</a:t>
            </a:r>
            <a:endParaRPr lang="en-US" altLang="zh-TW" dirty="0" smtClean="0">
              <a:solidFill>
                <a:srgbClr val="595959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7</a:t>
            </a:fld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1180800" y="770400"/>
            <a:ext cx="1995652" cy="3549600"/>
            <a:chOff x="1180800" y="770400"/>
            <a:chExt cx="1995652" cy="3549600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0800" y="770400"/>
              <a:ext cx="1995652" cy="3549600"/>
            </a:xfrm>
            <a:prstGeom prst="rect">
              <a:avLst/>
            </a:prstGeom>
          </p:spPr>
        </p:pic>
        <p:sp>
          <p:nvSpPr>
            <p:cNvPr id="7" name="向右箭號 6"/>
            <p:cNvSpPr/>
            <p:nvPr/>
          </p:nvSpPr>
          <p:spPr>
            <a:xfrm rot="10800000">
              <a:off x="1885769" y="1211943"/>
              <a:ext cx="585714" cy="13788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800" y="770400"/>
            <a:ext cx="1995652" cy="35496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800" y="770400"/>
            <a:ext cx="1995652" cy="35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12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群組功能</a:t>
            </a:r>
            <a:r>
              <a:rPr lang="en-US" altLang="zh-TW" dirty="0" smtClean="0"/>
              <a:t>-</a:t>
            </a:r>
            <a:r>
              <a:rPr lang="zh-TW" altLang="en-US" dirty="0" smtClean="0"/>
              <a:t>建立</a:t>
            </a:r>
            <a:r>
              <a:rPr lang="en-US" altLang="zh-TW" dirty="0" smtClean="0"/>
              <a:t>/</a:t>
            </a:r>
            <a:r>
              <a:rPr lang="zh-TW" altLang="en-US" dirty="0" smtClean="0"/>
              <a:t>編輯群</a:t>
            </a:r>
            <a:r>
              <a:rPr lang="zh-TW" altLang="en-US" dirty="0"/>
              <a:t>組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從主畫面</a:t>
            </a:r>
            <a:r>
              <a:rPr lang="zh-TW" altLang="en-US" dirty="0" smtClean="0"/>
              <a:t>左上方</a:t>
            </a:r>
            <a:r>
              <a:rPr lang="zh-TW" altLang="en-US" dirty="0"/>
              <a:t>點擊 </a:t>
            </a:r>
            <a:r>
              <a:rPr lang="zh-TW" altLang="en-US" b="1" dirty="0" smtClean="0">
                <a:solidFill>
                  <a:srgbClr val="C00000"/>
                </a:solidFill>
              </a:rPr>
              <a:t>群組管理</a:t>
            </a:r>
            <a:r>
              <a:rPr lang="zh-TW" altLang="en-US" dirty="0" smtClean="0"/>
              <a:t> 可以進入管理群組的頁面</a:t>
            </a:r>
            <a:endParaRPr lang="en-US" altLang="zh-TW" dirty="0" smtClean="0"/>
          </a:p>
          <a:p>
            <a:r>
              <a:rPr lang="zh-TW" altLang="en-US" dirty="0" smtClean="0"/>
              <a:t>在群組頁面中，可以由最下方的 </a:t>
            </a:r>
            <a:r>
              <a:rPr lang="zh-TW" altLang="en-US" b="1" dirty="0" smtClean="0">
                <a:solidFill>
                  <a:srgbClr val="C00000"/>
                </a:solidFill>
              </a:rPr>
              <a:t>建立群組</a:t>
            </a:r>
            <a:r>
              <a:rPr lang="zh-TW" altLang="en-US" dirty="0" smtClean="0"/>
              <a:t>，或是由 </a:t>
            </a:r>
            <a:r>
              <a:rPr lang="zh-TW" altLang="en-US" b="1" dirty="0" smtClean="0">
                <a:solidFill>
                  <a:srgbClr val="C00000"/>
                </a:solidFill>
              </a:rPr>
              <a:t>中央列表</a:t>
            </a:r>
            <a:r>
              <a:rPr lang="zh-TW" altLang="en-US" dirty="0" smtClean="0"/>
              <a:t>，盡情群組的建立以及編輯</a:t>
            </a:r>
            <a:endParaRPr lang="en-US" altLang="zh-TW" dirty="0" smtClean="0"/>
          </a:p>
          <a:p>
            <a:r>
              <a:rPr lang="zh-TW" altLang="en-US" dirty="0" smtClean="0"/>
              <a:t>在群組管理頁面，可以編輯 </a:t>
            </a:r>
            <a:r>
              <a:rPr lang="zh-TW" altLang="en-US" b="1" dirty="0" smtClean="0">
                <a:solidFill>
                  <a:srgbClr val="C00000"/>
                </a:solidFill>
              </a:rPr>
              <a:t>群組名稱、群組資訊</a:t>
            </a:r>
            <a:endParaRPr lang="en-US" altLang="zh-TW" b="1" dirty="0" smtClean="0">
              <a:solidFill>
                <a:srgbClr val="C00000"/>
              </a:solidFill>
            </a:endParaRPr>
          </a:p>
          <a:p>
            <a:r>
              <a:rPr lang="zh-TW" altLang="en-US" dirty="0" smtClean="0">
                <a:solidFill>
                  <a:srgbClr val="595959"/>
                </a:solidFill>
              </a:rPr>
              <a:t>從下方的分頁欄也可以切換至 </a:t>
            </a:r>
            <a:r>
              <a:rPr lang="zh-TW" altLang="en-US" b="1" dirty="0" smtClean="0">
                <a:solidFill>
                  <a:srgbClr val="C00000"/>
                </a:solidFill>
              </a:rPr>
              <a:t>成員列表</a:t>
            </a:r>
            <a:r>
              <a:rPr lang="zh-TW" altLang="en-US" dirty="0" smtClean="0">
                <a:solidFill>
                  <a:srgbClr val="595959"/>
                </a:solidFill>
              </a:rPr>
              <a:t>，在成員列表中也能對想邀成的對象發送群組邀請</a:t>
            </a:r>
            <a:endParaRPr lang="en-US" altLang="zh-TW" dirty="0" smtClean="0">
              <a:solidFill>
                <a:srgbClr val="595959"/>
              </a:solidFill>
            </a:endParaRP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8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82" y="769325"/>
            <a:ext cx="1995652" cy="3549600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1222042" y="878959"/>
            <a:ext cx="252340" cy="2522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" name="群組 9"/>
          <p:cNvGrpSpPr/>
          <p:nvPr/>
        </p:nvGrpSpPr>
        <p:grpSpPr>
          <a:xfrm>
            <a:off x="1179082" y="769325"/>
            <a:ext cx="1995652" cy="3549600"/>
            <a:chOff x="1179082" y="769325"/>
            <a:chExt cx="1995652" cy="3549600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082" y="769325"/>
              <a:ext cx="1995652" cy="3549600"/>
            </a:xfrm>
            <a:prstGeom prst="rect">
              <a:avLst/>
            </a:prstGeom>
          </p:spPr>
        </p:pic>
        <p:sp>
          <p:nvSpPr>
            <p:cNvPr id="8" name="文字方塊 7"/>
            <p:cNvSpPr txBox="1"/>
            <p:nvPr/>
          </p:nvSpPr>
          <p:spPr>
            <a:xfrm>
              <a:off x="1474382" y="1509824"/>
              <a:ext cx="793897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900" dirty="0" smtClean="0"/>
                <a:t>踏溯台南</a:t>
              </a:r>
              <a:endParaRPr lang="zh-TW" altLang="en-US" sz="900" dirty="0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1474382" y="1178750"/>
              <a:ext cx="1148316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900" dirty="0" smtClean="0"/>
                <a:t>踏溯台南</a:t>
              </a:r>
              <a:r>
                <a:rPr lang="en-US" altLang="zh-TW" sz="900" dirty="0" smtClean="0"/>
                <a:t>-</a:t>
              </a:r>
              <a:r>
                <a:rPr lang="zh-TW" altLang="en-US" sz="900" dirty="0" smtClean="0"/>
                <a:t>群組</a:t>
              </a:r>
              <a:r>
                <a:rPr lang="en-US" altLang="zh-TW" sz="900" dirty="0" smtClean="0"/>
                <a:t>1</a:t>
              </a:r>
              <a:endParaRPr lang="zh-TW" altLang="en-US" sz="900" dirty="0"/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1229130" y="1998076"/>
            <a:ext cx="1889753" cy="2299585"/>
            <a:chOff x="1229130" y="2012252"/>
            <a:chExt cx="1889753" cy="2299585"/>
          </a:xfrm>
        </p:grpSpPr>
        <p:sp>
          <p:nvSpPr>
            <p:cNvPr id="11" name="向下箭號 10"/>
            <p:cNvSpPr/>
            <p:nvPr/>
          </p:nvSpPr>
          <p:spPr>
            <a:xfrm rot="7196095">
              <a:off x="2565042" y="1870485"/>
              <a:ext cx="389861" cy="673395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圓角矩形 11"/>
            <p:cNvSpPr/>
            <p:nvPr/>
          </p:nvSpPr>
          <p:spPr>
            <a:xfrm>
              <a:off x="1229130" y="4040372"/>
              <a:ext cx="1889753" cy="271465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4" name="圖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180" y="769325"/>
            <a:ext cx="1995652" cy="35496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78" y="769325"/>
            <a:ext cx="1995652" cy="35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28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群組功能</a:t>
            </a:r>
            <a:r>
              <a:rPr lang="en-US" altLang="zh-TW" dirty="0" smtClean="0"/>
              <a:t>-</a:t>
            </a:r>
            <a:r>
              <a:rPr lang="zh-TW" altLang="en-US" dirty="0" smtClean="0"/>
              <a:t>申請</a:t>
            </a:r>
            <a:r>
              <a:rPr lang="en-US" altLang="zh-TW" dirty="0" smtClean="0"/>
              <a:t>/</a:t>
            </a:r>
            <a:r>
              <a:rPr lang="zh-TW" altLang="en-US" dirty="0" smtClean="0"/>
              <a:t>訊息管理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在群組頁面中</a:t>
            </a:r>
            <a:r>
              <a:rPr lang="zh-TW" altLang="en-US" dirty="0" smtClean="0"/>
              <a:t>，</a:t>
            </a:r>
            <a:r>
              <a:rPr lang="zh-TW" altLang="en-US" dirty="0"/>
              <a:t>標題列由左至右分別為</a:t>
            </a:r>
            <a:br>
              <a:rPr lang="zh-TW" altLang="en-US" dirty="0"/>
            </a:br>
            <a:r>
              <a:rPr lang="zh-TW" altLang="en-US" b="1" dirty="0" smtClean="0">
                <a:solidFill>
                  <a:srgbClr val="CC0000"/>
                </a:solidFill>
              </a:rPr>
              <a:t>返回景點列表 群組通知 申請群組</a:t>
            </a:r>
            <a:endParaRPr lang="en-US" altLang="zh-TW" b="1" dirty="0" smtClean="0">
              <a:solidFill>
                <a:srgbClr val="CC0000"/>
              </a:solidFill>
            </a:endParaRPr>
          </a:p>
          <a:p>
            <a:r>
              <a:rPr lang="zh-TW" altLang="en-US" dirty="0">
                <a:solidFill>
                  <a:srgbClr val="595959"/>
                </a:solidFill>
              </a:rPr>
              <a:t>點</a:t>
            </a:r>
            <a:r>
              <a:rPr lang="zh-TW" altLang="en-US" dirty="0" smtClean="0">
                <a:solidFill>
                  <a:srgbClr val="595959"/>
                </a:solidFill>
              </a:rPr>
              <a:t>擊 </a:t>
            </a:r>
            <a:r>
              <a:rPr lang="zh-TW" altLang="en-US" b="1" dirty="0" smtClean="0">
                <a:solidFill>
                  <a:srgbClr val="CC0000"/>
                </a:solidFill>
              </a:rPr>
              <a:t>群組通知</a:t>
            </a:r>
            <a:r>
              <a:rPr lang="zh-TW" altLang="en-US" dirty="0" smtClean="0">
                <a:solidFill>
                  <a:srgbClr val="595959"/>
                </a:solidFill>
              </a:rPr>
              <a:t>，可以查看他人的申請或是邀請，並予以回復</a:t>
            </a:r>
            <a:endParaRPr lang="en-US" altLang="zh-TW" dirty="0" smtClean="0">
              <a:solidFill>
                <a:srgbClr val="595959"/>
              </a:solidFill>
            </a:endParaRPr>
          </a:p>
          <a:p>
            <a:r>
              <a:rPr lang="zh-TW" altLang="en-US" dirty="0">
                <a:solidFill>
                  <a:srgbClr val="595959"/>
                </a:solidFill>
              </a:rPr>
              <a:t>點擊</a:t>
            </a:r>
            <a:r>
              <a:rPr lang="zh-TW" altLang="en-US" dirty="0" smtClean="0">
                <a:solidFill>
                  <a:srgbClr val="595959"/>
                </a:solidFill>
              </a:rPr>
              <a:t> 申請群組，可以向他人的群組發出 </a:t>
            </a:r>
            <a:r>
              <a:rPr lang="zh-TW" altLang="en-US" b="1" dirty="0" smtClean="0">
                <a:solidFill>
                  <a:srgbClr val="CC0000"/>
                </a:solidFill>
              </a:rPr>
              <a:t>申請加入的請求</a:t>
            </a:r>
            <a:endParaRPr lang="en-US" altLang="zh-TW" b="1" dirty="0" smtClean="0">
              <a:solidFill>
                <a:srgbClr val="CC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9</a:t>
            </a:fld>
            <a:endParaRPr lang="zh-TW" altLang="en-US" dirty="0"/>
          </a:p>
        </p:txBody>
      </p:sp>
      <p:grpSp>
        <p:nvGrpSpPr>
          <p:cNvPr id="13" name="群組 12"/>
          <p:cNvGrpSpPr/>
          <p:nvPr/>
        </p:nvGrpSpPr>
        <p:grpSpPr>
          <a:xfrm>
            <a:off x="1179082" y="769325"/>
            <a:ext cx="1995652" cy="3549600"/>
            <a:chOff x="1179082" y="769325"/>
            <a:chExt cx="1995652" cy="3549600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082" y="769325"/>
              <a:ext cx="1995652" cy="3549600"/>
            </a:xfrm>
            <a:prstGeom prst="rect">
              <a:avLst/>
            </a:prstGeom>
          </p:spPr>
        </p:pic>
        <p:sp>
          <p:nvSpPr>
            <p:cNvPr id="8" name="文字方塊 7"/>
            <p:cNvSpPr txBox="1"/>
            <p:nvPr/>
          </p:nvSpPr>
          <p:spPr>
            <a:xfrm>
              <a:off x="1474382" y="1509824"/>
              <a:ext cx="793897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900" dirty="0" smtClean="0"/>
                <a:t>踏溯台南</a:t>
              </a:r>
              <a:endParaRPr lang="zh-TW" altLang="en-US" sz="900" dirty="0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1474382" y="1178750"/>
              <a:ext cx="1148316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900" dirty="0" smtClean="0"/>
                <a:t>踏溯台南</a:t>
              </a:r>
              <a:r>
                <a:rPr lang="en-US" altLang="zh-TW" sz="900" dirty="0" smtClean="0"/>
                <a:t>-</a:t>
              </a:r>
              <a:r>
                <a:rPr lang="zh-TW" altLang="en-US" sz="900" dirty="0" smtClean="0"/>
                <a:t>群組</a:t>
              </a:r>
              <a:r>
                <a:rPr lang="en-US" altLang="zh-TW" sz="900" dirty="0" smtClean="0"/>
                <a:t>1</a:t>
              </a:r>
              <a:endParaRPr lang="zh-TW" altLang="en-US" sz="900" dirty="0"/>
            </a:p>
          </p:txBody>
        </p:sp>
        <p:sp>
          <p:nvSpPr>
            <p:cNvPr id="12" name="圓角矩形 11"/>
            <p:cNvSpPr/>
            <p:nvPr/>
          </p:nvSpPr>
          <p:spPr>
            <a:xfrm>
              <a:off x="2525022" y="870881"/>
              <a:ext cx="615125" cy="253242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82" y="769325"/>
            <a:ext cx="1995652" cy="35496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82" y="769325"/>
            <a:ext cx="1995652" cy="35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5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1577</Words>
  <Application>Microsoft Macintosh PowerPoint</Application>
  <PresentationFormat>如螢幕大小 (16:9)</PresentationFormat>
  <Paragraphs>154</Paragraphs>
  <Slides>35</Slides>
  <Notes>21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39" baseType="lpstr">
      <vt:lpstr>Arial</vt:lpstr>
      <vt:lpstr>Microsoft JhengHei</vt:lpstr>
      <vt:lpstr>新細明體</vt:lpstr>
      <vt:lpstr>Simple Light</vt:lpstr>
      <vt:lpstr>iOS DEH Make II</vt:lpstr>
      <vt:lpstr>主畫面配置</vt:lpstr>
      <vt:lpstr>用戶登入</vt:lpstr>
      <vt:lpstr>製作圖片景點</vt:lpstr>
      <vt:lpstr>製作聲音景點</vt:lpstr>
      <vt:lpstr>製作影片景點</vt:lpstr>
      <vt:lpstr>上傳景點</vt:lpstr>
      <vt:lpstr>群組功能-建立/編輯群組</vt:lpstr>
      <vt:lpstr>群組功能-申請/訊息管理</vt:lpstr>
      <vt:lpstr>iOS EXTN DEH Mini</vt:lpstr>
      <vt:lpstr>主畫面配置</vt:lpstr>
      <vt:lpstr>搜尋附近景點</vt:lpstr>
      <vt:lpstr>過濾搜尋結果</vt:lpstr>
      <vt:lpstr>檢視景點列表</vt:lpstr>
      <vt:lpstr>景點的進階功能</vt:lpstr>
      <vt:lpstr>景線 / 區 / 主題故事搜尋</vt:lpstr>
      <vt:lpstr>個人功能</vt:lpstr>
      <vt:lpstr>個人功能-我的群組</vt:lpstr>
      <vt:lpstr>進階設定</vt:lpstr>
      <vt:lpstr>踏溯學堂</vt:lpstr>
      <vt:lpstr>踏溯學堂</vt:lpstr>
      <vt:lpstr>選擇群組</vt:lpstr>
      <vt:lpstr>選擇場次</vt:lpstr>
      <vt:lpstr>開始遊戲</vt:lpstr>
      <vt:lpstr>遊戲畫面</vt:lpstr>
      <vt:lpstr>是非題</vt:lpstr>
      <vt:lpstr>選擇題</vt:lpstr>
      <vt:lpstr>問答題</vt:lpstr>
      <vt:lpstr>問答題</vt:lpstr>
      <vt:lpstr>問答題</vt:lpstr>
      <vt:lpstr>問答題</vt:lpstr>
      <vt:lpstr>更多選項</vt:lpstr>
      <vt:lpstr>答題歷史</vt:lpstr>
      <vt:lpstr>查看排名</vt:lpstr>
      <vt:lpstr>查看排名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iOS EXTN DEH Mini</dc:title>
  <cp:lastModifiedBy>Microsoft Office 使用者</cp:lastModifiedBy>
  <cp:revision>32</cp:revision>
  <dcterms:modified xsi:type="dcterms:W3CDTF">2019-07-19T17:19:16Z</dcterms:modified>
</cp:coreProperties>
</file>